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m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306" r:id="rId2"/>
    <p:sldId id="307" r:id="rId3"/>
    <p:sldId id="308" r:id="rId4"/>
    <p:sldId id="309" r:id="rId5"/>
    <p:sldId id="310" r:id="rId6"/>
    <p:sldId id="326" r:id="rId7"/>
    <p:sldId id="311" r:id="rId8"/>
    <p:sldId id="327" r:id="rId9"/>
    <p:sldId id="328" r:id="rId10"/>
    <p:sldId id="315" r:id="rId11"/>
    <p:sldId id="329" r:id="rId12"/>
    <p:sldId id="330" r:id="rId13"/>
    <p:sldId id="332" r:id="rId14"/>
    <p:sldId id="333" r:id="rId15"/>
    <p:sldId id="316" r:id="rId16"/>
    <p:sldId id="334" r:id="rId17"/>
    <p:sldId id="317" r:id="rId18"/>
    <p:sldId id="318" r:id="rId19"/>
    <p:sldId id="319" r:id="rId20"/>
    <p:sldId id="320" r:id="rId21"/>
    <p:sldId id="335" r:id="rId22"/>
    <p:sldId id="339" r:id="rId23"/>
    <p:sldId id="321" r:id="rId24"/>
    <p:sldId id="336" r:id="rId25"/>
    <p:sldId id="322" r:id="rId26"/>
    <p:sldId id="337" r:id="rId27"/>
    <p:sldId id="338" r:id="rId28"/>
    <p:sldId id="323" r:id="rId29"/>
    <p:sldId id="324" r:id="rId30"/>
    <p:sldId id="325" r:id="rId31"/>
    <p:sldId id="272" r:id="rId32"/>
    <p:sldId id="273"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6B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82819" autoAdjust="0"/>
  </p:normalViewPr>
  <p:slideViewPr>
    <p:cSldViewPr>
      <p:cViewPr varScale="1">
        <p:scale>
          <a:sx n="72" d="100"/>
          <a:sy n="72" d="100"/>
        </p:scale>
        <p:origin x="-215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196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9D3F4A41-6C29-4DBB-95CD-F1207CDF6C4B}" type="datetimeFigureOut">
              <a:rPr lang="en-US"/>
              <a:pPr>
                <a:defRPr/>
              </a:pPr>
              <a:t>09/04/2011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F92DA1E9-D21F-4374-A9C2-AE1603C25E38}" type="slidenum">
              <a:rPr lang="en-GB"/>
              <a:pPr>
                <a:defRPr/>
              </a:pPr>
              <a:t>‹#›</a:t>
            </a:fld>
            <a:endParaRPr lang="en-GB"/>
          </a:p>
        </p:txBody>
      </p:sp>
    </p:spTree>
    <p:extLst>
      <p:ext uri="{BB962C8B-B14F-4D97-AF65-F5344CB8AC3E}">
        <p14:creationId xmlns:p14="http://schemas.microsoft.com/office/powerpoint/2010/main" val="13670463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Good afternoon, everyone! I’m going</a:t>
            </a:r>
            <a:r>
              <a:rPr lang="en-US" altLang="zh-CN" baseline="0" dirty="0" smtClean="0"/>
              <a:t> to present our paper about symmetry hierarchy of man-made objects.</a:t>
            </a:r>
            <a:endParaRPr lang="zh-CN" altLang="en-US" dirty="0"/>
          </a:p>
        </p:txBody>
      </p:sp>
      <p:sp>
        <p:nvSpPr>
          <p:cNvPr id="4" name="灯片编号占位符 3"/>
          <p:cNvSpPr>
            <a:spLocks noGrp="1"/>
          </p:cNvSpPr>
          <p:nvPr>
            <p:ph type="sldNum" sz="quarter" idx="10"/>
          </p:nvPr>
        </p:nvSpPr>
        <p:spPr/>
        <p:txBody>
          <a:bodyPr/>
          <a:lstStyle/>
          <a:p>
            <a:fld id="{2593A8B9-527D-49FA-80BB-BD2FBDDA06EB}"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I’m going to talk about the construction of symmetry</a:t>
            </a:r>
            <a:r>
              <a:rPr lang="en-US" baseline="0" dirty="0" smtClean="0"/>
              <a:t> hierarchy. We assume that the input model is perfectly segmented into primitive parts. </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10</a:t>
            </a:fld>
            <a:endParaRPr lang="en-GB"/>
          </a:p>
        </p:txBody>
      </p:sp>
    </p:spTree>
    <p:extLst>
      <p:ext uri="{BB962C8B-B14F-4D97-AF65-F5344CB8AC3E}">
        <p14:creationId xmlns:p14="http://schemas.microsoft.com/office/powerpoint/2010/main" val="1927948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we detect both inter-part symmetry relationships such as the </a:t>
            </a:r>
            <a:r>
              <a:rPr lang="en-US" baseline="0" dirty="0" err="1" smtClean="0"/>
              <a:t>reflectional</a:t>
            </a:r>
            <a:r>
              <a:rPr lang="en-US" baseline="0" dirty="0" smtClean="0"/>
              <a:t> symmetry and the rotational symmetries shown on the slide, and self-symmetries possessed by individual parts. </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11</a:t>
            </a:fld>
            <a:endParaRPr lang="en-GB"/>
          </a:p>
        </p:txBody>
      </p:sp>
    </p:spTree>
    <p:extLst>
      <p:ext uri="{BB962C8B-B14F-4D97-AF65-F5344CB8AC3E}">
        <p14:creationId xmlns:p14="http://schemas.microsoft.com/office/powerpoint/2010/main" val="1927948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use these </a:t>
            </a:r>
            <a:r>
              <a:rPr lang="en-US" baseline="0" dirty="0" err="1" smtClean="0"/>
              <a:t>informations</a:t>
            </a:r>
            <a:r>
              <a:rPr lang="en-US" baseline="0" dirty="0" smtClean="0"/>
              <a:t> to build an initial graph for the input model. In the graph, each node corresponds to a part and edges encode the inter-part symmetries, as well as the connectivity relationships between parts. During the construction, the initial graph is iteratively contracted by using two types of operations.</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12</a:t>
            </a:fld>
            <a:endParaRPr lang="en-GB"/>
          </a:p>
        </p:txBody>
      </p:sp>
    </p:spTree>
    <p:extLst>
      <p:ext uri="{BB962C8B-B14F-4D97-AF65-F5344CB8AC3E}">
        <p14:creationId xmlns:p14="http://schemas.microsoft.com/office/powerpoint/2010/main" val="1927948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grouping operation creates a new node grouping two or more existing nodes whose associated shapes are symmetric to each other.</a:t>
            </a:r>
          </a:p>
          <a:p>
            <a:endParaRPr lang="en-US" baseline="0" dirty="0" smtClean="0"/>
          </a:p>
          <a:p>
            <a:r>
              <a:rPr lang="en-US" baseline="0" dirty="0" smtClean="0"/>
              <a:t>Note that after each step of contraction, we also perform some necessary updates for the graph, such as modifying the connectivity edges.</a:t>
            </a:r>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13</a:t>
            </a:fld>
            <a:endParaRPr lang="en-GB"/>
          </a:p>
        </p:txBody>
      </p:sp>
    </p:spTree>
    <p:extLst>
      <p:ext uri="{BB962C8B-B14F-4D97-AF65-F5344CB8AC3E}">
        <p14:creationId xmlns:p14="http://schemas.microsoft.com/office/powerpoint/2010/main" val="1927948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an assembly operation creates a new node adjoining two nodes whose associated shapes are connected.</a:t>
            </a:r>
            <a:endParaRPr lang="en-US" dirty="0" smtClean="0"/>
          </a:p>
          <a:p>
            <a:endParaRPr lang="en-US" dirty="0" smtClean="0"/>
          </a:p>
          <a:p>
            <a:r>
              <a:rPr lang="en-US" dirty="0" smtClean="0"/>
              <a:t>Typically there</a:t>
            </a:r>
            <a:r>
              <a:rPr lang="en-US" baseline="0" dirty="0" smtClean="0"/>
              <a:t> are multiple groups of parts that are symmetric to each other, and a node may be connected to multiple symmetry or connectivity edges…</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14</a:t>
            </a:fld>
            <a:endParaRPr lang="en-GB"/>
          </a:p>
        </p:txBody>
      </p:sp>
    </p:spTree>
    <p:extLst>
      <p:ext uri="{BB962C8B-B14F-4D97-AF65-F5344CB8AC3E}">
        <p14:creationId xmlns:p14="http://schemas.microsoft.com/office/powerpoint/2010/main" val="1927948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the question is how do we order all the possible graph contraction operations. Because our goal is to present a shape representation suited for high-level shape analysis, we prioritize contractions of nodes whose corresponding subparts are more tightly organized perceptually, functionally and whose organization leads to a more compact representation. For example, according to Gestalt law of symmetry for perceptual grouping, the brackets are likely not to be grouped by proximity, but will be grouped by the </a:t>
            </a:r>
            <a:r>
              <a:rPr lang="en-US" baseline="0" dirty="0" err="1" smtClean="0"/>
              <a:t>reflectional</a:t>
            </a:r>
            <a:r>
              <a:rPr lang="en-US" baseline="0" dirty="0" smtClean="0"/>
              <a:t> symmetries.</a:t>
            </a:r>
          </a:p>
          <a:p>
            <a:endParaRPr lang="en-US" baseline="0" dirty="0" smtClean="0"/>
          </a:p>
          <a:p>
            <a:r>
              <a:rPr lang="en-US" baseline="0" dirty="0" smtClean="0"/>
              <a:t>Taking these criteria into account, we came up with a set of precedence rules to order contraction operations. These rules are dominated by symmetry analysis.</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15</a:t>
            </a:fld>
            <a:endParaRPr lang="en-GB"/>
          </a:p>
        </p:txBody>
      </p:sp>
    </p:spTree>
    <p:extLst>
      <p:ext uri="{BB962C8B-B14F-4D97-AF65-F5344CB8AC3E}">
        <p14:creationId xmlns:p14="http://schemas.microsoft.com/office/powerpoint/2010/main" val="597171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facilitate</a:t>
            </a:r>
            <a:r>
              <a:rPr lang="en-US" baseline="0" dirty="0" smtClean="0"/>
              <a:t> the following discussion, I’m going to introduce several definitions. We say two symmetries are equivalent if they are both rotational symmetries and share the same rotation axis, or they are both translational symmetries and their translation vectors are co-linear, or they are both </a:t>
            </a:r>
            <a:r>
              <a:rPr lang="en-US" baseline="0" dirty="0" err="1" smtClean="0"/>
              <a:t>reflectional</a:t>
            </a:r>
            <a:r>
              <a:rPr lang="en-US" baseline="0" dirty="0" smtClean="0"/>
              <a:t> symmetries and share the same reflection plane.</a:t>
            </a:r>
          </a:p>
          <a:p>
            <a:r>
              <a:rPr lang="en-US" dirty="0" smtClean="0"/>
              <a:t>A</a:t>
            </a:r>
            <a:r>
              <a:rPr lang="en-US" baseline="0" dirty="0" smtClean="0"/>
              <a:t> symmetry clique is a subset of nodes in which every pair is connected by a symmetry edge describing an equivalent symmetry. That is to say, it’s a clique defined by equivalent symmetry edges. Such an equivalent symmetry is called the grouping symmetry of the symmetry clique and the number of nodes in it is called its order. For example, these trapezoids form a symmetry clique of order 6, with a rotational grouping symmetry.</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16</a:t>
            </a:fld>
            <a:endParaRPr lang="en-GB"/>
          </a:p>
        </p:txBody>
      </p:sp>
    </p:spTree>
    <p:extLst>
      <p:ext uri="{BB962C8B-B14F-4D97-AF65-F5344CB8AC3E}">
        <p14:creationId xmlns:p14="http://schemas.microsoft.com/office/powerpoint/2010/main" val="91499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group of rules are grouping-assembly</a:t>
            </a:r>
            <a:r>
              <a:rPr lang="en-US" baseline="0" dirty="0" smtClean="0"/>
              <a:t> mixing rules. For example,  according to rule M1, grouping by symmetry takes precedence over assembly operations. Let’s look at this 2D illustration. Instead of assembling A2 and B due to connectivity, we first group A1 and A2 by the </a:t>
            </a:r>
            <a:r>
              <a:rPr lang="en-US" baseline="0" dirty="0" err="1" smtClean="0"/>
              <a:t>reflectional</a:t>
            </a:r>
            <a:r>
              <a:rPr lang="en-US" baseline="0" dirty="0" smtClean="0"/>
              <a:t> symmetry. Grouping of nodes by contracting a symmetry clique follows Gestalt law of symmetry for perceptual grouping, and makes the representation compact. In fact, for a man-made object, parts that are symmetric to each other tend to perform the same function.</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17</a:t>
            </a:fld>
            <a:endParaRPr lang="en-GB"/>
          </a:p>
        </p:txBody>
      </p:sp>
    </p:spTree>
    <p:extLst>
      <p:ext uri="{BB962C8B-B14F-4D97-AF65-F5344CB8AC3E}">
        <p14:creationId xmlns:p14="http://schemas.microsoft.com/office/powerpoint/2010/main" val="1858672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group of rules are</a:t>
            </a:r>
            <a:r>
              <a:rPr lang="en-US" baseline="0" dirty="0" smtClean="0"/>
              <a:t> used to order groupings. Take rule G1 for instance. Higher-order symmetry cliques are grouped before lower-order ones. In this 2D illustration, instead of grouping A1 and B by the </a:t>
            </a:r>
            <a:r>
              <a:rPr lang="en-US" baseline="0" dirty="0" err="1" smtClean="0"/>
              <a:t>reflectional</a:t>
            </a:r>
            <a:r>
              <a:rPr lang="en-US" baseline="0" dirty="0" smtClean="0"/>
              <a:t> symmetry of an order 2, we first group A1~A4 by the rotational symmetry of an order 4. This rule follows the compactness principle, since contracting a higher-order clique removes more redundancy.</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18</a:t>
            </a:fld>
            <a:endParaRPr lang="en-GB"/>
          </a:p>
        </p:txBody>
      </p:sp>
    </p:spTree>
    <p:extLst>
      <p:ext uri="{BB962C8B-B14F-4D97-AF65-F5344CB8AC3E}">
        <p14:creationId xmlns:p14="http://schemas.microsoft.com/office/powerpoint/2010/main" val="2629143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have rules for setting precedence of assembly operations. For example, we give precedence to assembly operations that preserve the most number of self-symmetries. In this 2D illustration, A1 and A2 share one common </a:t>
            </a:r>
            <a:r>
              <a:rPr lang="en-US" baseline="0" dirty="0" err="1" smtClean="0"/>
              <a:t>reflectional</a:t>
            </a:r>
            <a:r>
              <a:rPr lang="en-US" baseline="0" dirty="0" smtClean="0"/>
              <a:t> self-symmetry. A1 and B don’t share any self-symmetry. Therefore, A1 and A2 are assembled together first. The precedence rules are dominated by symmetry analysis. We also have a few other rules that deal with secondary geometric criteria. For the details, please refer to our paper.</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19</a:t>
            </a:fld>
            <a:endParaRPr lang="en-GB"/>
          </a:p>
        </p:txBody>
      </p:sp>
    </p:spTree>
    <p:extLst>
      <p:ext uri="{BB962C8B-B14F-4D97-AF65-F5344CB8AC3E}">
        <p14:creationId xmlns:p14="http://schemas.microsoft.com/office/powerpoint/2010/main" val="3021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draw our motivations from the fact that symmetry is ubiquitous in the world, especially among man-made objects. In fact, repetition and regularity reflected by different forms of symmetries are often thought to be defining characteristics of man-made objects.</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2</a:t>
            </a:fld>
            <a:endParaRPr lang="en-GB"/>
          </a:p>
        </p:txBody>
      </p:sp>
    </p:spTree>
    <p:extLst>
      <p:ext uri="{BB962C8B-B14F-4D97-AF65-F5344CB8AC3E}">
        <p14:creationId xmlns:p14="http://schemas.microsoft.com/office/powerpoint/2010/main" val="2465745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a</a:t>
            </a:r>
            <a:r>
              <a:rPr lang="en-US" baseline="0" dirty="0" smtClean="0"/>
              <a:t> complete process of symmetry hierarchy construction. It utilizes the graph contraction approach based on the initial graph, guided by the precedence rules we proposed</a:t>
            </a:r>
            <a:r>
              <a:rPr lang="en-US" baseline="0" dirty="0" smtClean="0"/>
              <a:t>. </a:t>
            </a:r>
            <a:r>
              <a:rPr lang="en-US" b="1" baseline="0" dirty="0" smtClean="0"/>
              <a:t>Please note that symmetry hierarchy not only groups symmetric parts, but also assembles asymmetric parts that are connected, such as the node highlighted by the red square.</a:t>
            </a:r>
            <a:endParaRPr lang="en-US" b="1"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20</a:t>
            </a:fld>
            <a:endParaRPr lang="en-GB"/>
          </a:p>
        </p:txBody>
      </p:sp>
    </p:spTree>
    <p:extLst>
      <p:ext uri="{BB962C8B-B14F-4D97-AF65-F5344CB8AC3E}">
        <p14:creationId xmlns:p14="http://schemas.microsoft.com/office/powerpoint/2010/main" val="2985371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shows several other resulting symmetry hierarchies for different shapes.</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21</a:t>
            </a:fld>
            <a:endParaRPr lang="en-GB"/>
          </a:p>
        </p:txBody>
      </p:sp>
    </p:spTree>
    <p:extLst>
      <p:ext uri="{BB962C8B-B14F-4D97-AF65-F5344CB8AC3E}">
        <p14:creationId xmlns:p14="http://schemas.microsoft.com/office/powerpoint/2010/main" val="1077920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above discussion</a:t>
            </a:r>
            <a:r>
              <a:rPr lang="en-US" dirty="0" smtClean="0"/>
              <a:t>, we intentionally</a:t>
            </a:r>
            <a:r>
              <a:rPr lang="en-US" baseline="0" dirty="0" smtClean="0"/>
              <a:t> skipped the pre-segmentation of the input model. In fact, many models in popular shape repositories are already composed of disconnected components that can be directly taken as the primitive parts. However, there are also other models defined by a single or a few large mesh pieces that need to be segmented. Many existing segmentation algorithms are possible. We employ a variant of the hierarchical clustering algorithm using normalized cuts guided by shape concavity. However, the concavity cues can sometimes be weak, especially for scanned models, so that the segmentation results can be imperfect.</a:t>
            </a:r>
          </a:p>
          <a:p>
            <a:r>
              <a:rPr lang="en-US" baseline="0" dirty="0" smtClean="0"/>
              <a:t>To address this problem, we develop a symmetry-driven enhancement of the original segmentations. We examine the whole model and detect dominant global or partial </a:t>
            </a:r>
            <a:r>
              <a:rPr lang="en-US" baseline="0" dirty="0" err="1" smtClean="0"/>
              <a:t>reflectional</a:t>
            </a:r>
            <a:r>
              <a:rPr lang="en-US" baseline="0" dirty="0" smtClean="0"/>
              <a:t> symmetries. Then for each part of the original segmentation, we check whether it conforms to the symmetries detected. Whenever a part is symmetrically mapped to two or more different parts, it is split according to its symmetric counterparts to improve the symmetry of the segmentation.</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22</a:t>
            </a:fld>
            <a:endParaRPr lang="en-GB"/>
          </a:p>
        </p:txBody>
      </p:sp>
    </p:spTree>
    <p:extLst>
      <p:ext uri="{BB962C8B-B14F-4D97-AF65-F5344CB8AC3E}">
        <p14:creationId xmlns:p14="http://schemas.microsoft.com/office/powerpoint/2010/main" val="2934517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I’m going to talk about the applications. An</a:t>
            </a:r>
            <a:r>
              <a:rPr lang="en-US" baseline="0" dirty="0" smtClean="0"/>
              <a:t> </a:t>
            </a:r>
            <a:r>
              <a:rPr lang="en-US" baseline="0" dirty="0" smtClean="0"/>
              <a:t>immediate application of symmetry hierarchy is hierarchical segmentation, since reversing the contraction process of the initial graph naturally provides a unique series of embedded segmentations, each one more detailed than the previous. </a:t>
            </a:r>
          </a:p>
          <a:p>
            <a:r>
              <a:rPr lang="en-US" baseline="0" dirty="0" smtClean="0"/>
              <a:t>The hierarchical segmentation tends to reveal the major function components at some level. For this example of a chair, they are back, seat and legs…</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23</a:t>
            </a:fld>
            <a:endParaRPr lang="en-GB"/>
          </a:p>
        </p:txBody>
      </p:sp>
    </p:spTree>
    <p:extLst>
      <p:ext uri="{BB962C8B-B14F-4D97-AF65-F5344CB8AC3E}">
        <p14:creationId xmlns:p14="http://schemas.microsoft.com/office/powerpoint/2010/main" val="2460288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important observation</a:t>
            </a:r>
            <a:r>
              <a:rPr lang="en-US" baseline="0" dirty="0" smtClean="0"/>
              <a:t> is that despite the rather large degrees of geometric and topological variations between the models within the same class, </a:t>
            </a:r>
            <a:r>
              <a:rPr lang="en-US" b="1" baseline="0" dirty="0" smtClean="0"/>
              <a:t>the symmetry hierarchy contains a semantic or most meaningful segmentation which existing hierarchical segmentation schemes would not be able to discover. Of course, we are not saying that such a consistent segmentation or the functionality information can be readily extracted from the symmetry hierarchy. It is one thing we leave for future work. Our point is that symmetry hierarchy provides an important hint and gives the means to achieve that.</a:t>
            </a:r>
            <a:endParaRPr lang="en-US" b="1"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24</a:t>
            </a:fld>
            <a:endParaRPr lang="en-GB"/>
          </a:p>
        </p:txBody>
      </p:sp>
    </p:spTree>
    <p:extLst>
      <p:ext uri="{BB962C8B-B14F-4D97-AF65-F5344CB8AC3E}">
        <p14:creationId xmlns:p14="http://schemas.microsoft.com/office/powerpoint/2010/main" val="2299941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application we developed using symmetry hierarchy is shape editing for man-made shapes. Most works on shape editing and manipulation in graphics have focused on free-form deformation of natural objects. The deformation and editing of man-made objects present new challenges since the editing method must be aware of the shape semantics. Generally, there are two modes of editing operations. In CAD or CAM design systems, geometric objects are augmented with a set of parameters and constraints to define their semantics. Editing is possible by changing the parameters that affect the part geometry. The recent </a:t>
            </a:r>
            <a:r>
              <a:rPr lang="en-US" baseline="0" dirty="0" err="1" smtClean="0"/>
              <a:t>iWires</a:t>
            </a:r>
            <a:r>
              <a:rPr lang="en-US" baseline="0" dirty="0" smtClean="0"/>
              <a:t> tool of Gal et al. uses constraint satisfaction to propagate an editing change in geometry to the whole shape.</a:t>
            </a:r>
          </a:p>
          <a:p>
            <a:r>
              <a:rPr lang="en-US" baseline="0" dirty="0" smtClean="0"/>
              <a:t>As a structural representation for man-made shapes, the symmetry hierarchy is naturally suited for both modes of editing.</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25</a:t>
            </a:fld>
            <a:endParaRPr lang="en-GB"/>
          </a:p>
        </p:txBody>
      </p:sp>
    </p:spTree>
    <p:extLst>
      <p:ext uri="{BB962C8B-B14F-4D97-AF65-F5344CB8AC3E}">
        <p14:creationId xmlns:p14="http://schemas.microsoft.com/office/powerpoint/2010/main" val="296896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the structural view, the user can modify the parameters of an existing symmetry, such as its clique order, by selecting its associated symmetry grouping node from the hierarchy. Addition, deletion, and spatial rearrangement of the part are automatically performed based on the new symmetry defined.</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26</a:t>
            </a:fld>
            <a:endParaRPr lang="en-GB"/>
          </a:p>
        </p:txBody>
      </p:sp>
    </p:spTree>
    <p:extLst>
      <p:ext uri="{BB962C8B-B14F-4D97-AF65-F5344CB8AC3E}">
        <p14:creationId xmlns:p14="http://schemas.microsoft.com/office/powerpoint/2010/main" val="296896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the geometric view, the user can transform, add, or delete parts by direct manipulation. Such actions may break existing symmetries. Using the symmetry hierarchy this can be automatically detected at the altered node to trigger proper action. By default, broken symmetries are restored at the lowest possible level.</a:t>
            </a:r>
          </a:p>
          <a:p>
            <a:r>
              <a:rPr lang="en-US" baseline="0" dirty="0" smtClean="0"/>
              <a:t>Using the structural view the user can optionally select other nodes higher up in the hierarchy, that is to say, at a larger scale for symmetry restoration.</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27</a:t>
            </a:fld>
            <a:endParaRPr lang="en-GB"/>
          </a:p>
        </p:txBody>
      </p:sp>
    </p:spTree>
    <p:extLst>
      <p:ext uri="{BB962C8B-B14F-4D97-AF65-F5344CB8AC3E}">
        <p14:creationId xmlns:p14="http://schemas.microsoft.com/office/powerpoint/2010/main" val="296896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I’m going to conclude the paper. Our main contribution is proposing symmetry hierarchy of man-made objects and its construction approach. It can be seen as a preliminary step towards high-level analysis of man-made shapes. Symmetry hierarchy serves as an intermediate representation that bridges the gap between low-level geometry representation and high-level functional shape analysis.</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28</a:t>
            </a:fld>
            <a:endParaRPr lang="en-GB"/>
          </a:p>
        </p:txBody>
      </p:sp>
    </p:spTree>
    <p:extLst>
      <p:ext uri="{BB962C8B-B14F-4D97-AF65-F5344CB8AC3E}">
        <p14:creationId xmlns:p14="http://schemas.microsoft.com/office/powerpoint/2010/main" val="631154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our symmetry hierarchy also has several limitations. Obviously, the associated analyses may not be suitable for all shapes, particularly those lacking sufficiently rich symmetry structures. Moreover, in our current work we only deal with exact extrinsic symmetries of three types.</a:t>
            </a:r>
          </a:p>
          <a:p>
            <a:r>
              <a:rPr lang="en-US" baseline="0" dirty="0" smtClean="0"/>
              <a:t>The meaningfulness of the symmetry hierarchy also dependent on the initial segmentation</a:t>
            </a:r>
            <a:r>
              <a:rPr lang="en-US" baseline="0" dirty="0" smtClean="0"/>
              <a:t>. </a:t>
            </a:r>
            <a:r>
              <a:rPr lang="en-US" b="1" baseline="0" dirty="0" smtClean="0"/>
              <a:t>Our symmetry-based enhancement can turn imperfect segmentations into more meaningful ones in many cases. However, it is also limited by its dependence on symmetry analysis. For example, even after enhancement, it is unable to correctly separate part of the legs and part of the back of this chair, due to the fact that they form an integral part and breaking them apart doesn’t create more symmetries. It will in turn result in an imperfect hierarchy, which can be reflected by the imperfect hierarchical segmentation shown on the slide.</a:t>
            </a:r>
            <a:endParaRPr lang="en-US" b="1" baseline="0" dirty="0" smtClean="0"/>
          </a:p>
          <a:p>
            <a:r>
              <a:rPr lang="en-US" baseline="0" dirty="0" smtClean="0"/>
              <a:t>Finally, our graph contraction scheme is greedy and its local decisions may not always lead to a globally most meaningful symmetry hierarchy, though a precise definition of what the most meaningful hierarchy remains elusive and the answer is related to human cognition.</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29</a:t>
            </a:fld>
            <a:endParaRPr lang="en-GB"/>
          </a:p>
        </p:txBody>
      </p:sp>
    </p:spTree>
    <p:extLst>
      <p:ext uri="{BB962C8B-B14F-4D97-AF65-F5344CB8AC3E}">
        <p14:creationId xmlns:p14="http://schemas.microsoft.com/office/powerpoint/2010/main" val="1494431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work, we propose</a:t>
            </a:r>
            <a:r>
              <a:rPr lang="en-US" baseline="0" dirty="0" smtClean="0"/>
              <a:t> a symmetry-induced, hierarchical organization of the model’s constituent parts. We call it the symmetry hierarchy. With its help, we can capture the structural information of the given model.</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3</a:t>
            </a:fld>
            <a:endParaRPr lang="en-GB"/>
          </a:p>
        </p:txBody>
      </p:sp>
    </p:spTree>
    <p:extLst>
      <p:ext uri="{BB962C8B-B14F-4D97-AF65-F5344CB8AC3E}">
        <p14:creationId xmlns:p14="http://schemas.microsoft.com/office/powerpoint/2010/main" val="440544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t>
            </a:r>
            <a:r>
              <a:rPr lang="en-US" baseline="0" dirty="0" smtClean="0"/>
              <a:t>are also a few other directions worth pursuing. First, our current set of precedence rules are the result of a thought process that takes into consideration various criteria. A rigorous objective function is likely difficult as it involves proper modeling of a cognitive process but should be attempt.</a:t>
            </a:r>
          </a:p>
          <a:p>
            <a:endParaRPr lang="en-US" baseline="0" dirty="0" smtClean="0"/>
          </a:p>
          <a:p>
            <a:r>
              <a:rPr lang="en-US" baseline="0" dirty="0" smtClean="0"/>
              <a:t>And if we are trying to precisely evaluate the perceptual meaningfulness of the symmetry hierarchy, we should best carry out a user study.</a:t>
            </a:r>
          </a:p>
          <a:p>
            <a:endParaRPr lang="en-US" baseline="0" dirty="0" smtClean="0"/>
          </a:p>
          <a:p>
            <a:r>
              <a:rPr lang="en-US" baseline="0" dirty="0" smtClean="0"/>
              <a:t>We believe that there will be many other applications in which symmetry hierarchy can make a difference. </a:t>
            </a:r>
            <a:r>
              <a:rPr lang="en-US" baseline="0" dirty="0" smtClean="0"/>
              <a:t>The emphasis on structure analysis and hierarchical organization allows us to even upright shapes a supervised learning algorithm may not handle. Actually, we are investigating this and other applications now.</a:t>
            </a:r>
          </a:p>
          <a:p>
            <a:endParaRPr lang="en-US" baseline="0" dirty="0" smtClean="0"/>
          </a:p>
          <a:p>
            <a:r>
              <a:rPr lang="en-US" baseline="0" dirty="0" smtClean="0"/>
              <a:t>Finally, a problem of great interest and utility is consistent symmetry hierarchy across a set of objects in the same class. The result would be a consistent hierarchical segmentation across the whole set.</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30</a:t>
            </a:fld>
            <a:endParaRPr lang="en-GB"/>
          </a:p>
        </p:txBody>
      </p:sp>
    </p:spTree>
    <p:extLst>
      <p:ext uri="{BB962C8B-B14F-4D97-AF65-F5344CB8AC3E}">
        <p14:creationId xmlns:p14="http://schemas.microsoft.com/office/powerpoint/2010/main" val="934317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serves as a high-level shape representation and facilitates several</a:t>
            </a:r>
            <a:r>
              <a:rPr lang="en-US" baseline="0" dirty="0" smtClean="0"/>
              <a:t> high-level shape analysis and processing applications</a:t>
            </a:r>
            <a:r>
              <a:rPr lang="en-US" baseline="0" dirty="0" smtClean="0"/>
              <a:t>. </a:t>
            </a:r>
            <a:r>
              <a:rPr lang="en-US" b="1" baseline="0" dirty="0" smtClean="0"/>
              <a:t>One such example is structural shape editing. Take this stool as an example. Structural information about rotational symmetries is encoded using symmetry grouping nodes in the hierarchy. Then one can modify the parameters of these nodes to change the order of these rotational symmetries. Addition, deletion, and spatial rearrangement of the associated parts are automatically performed based on the new symmetry defined.</a:t>
            </a:r>
            <a:endParaRPr lang="en-US" b="1"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4</a:t>
            </a:fld>
            <a:endParaRPr lang="en-GB"/>
          </a:p>
        </p:txBody>
      </p:sp>
    </p:spTree>
    <p:extLst>
      <p:ext uri="{BB962C8B-B14F-4D97-AF65-F5344CB8AC3E}">
        <p14:creationId xmlns:p14="http://schemas.microsoft.com/office/powerpoint/2010/main" val="2825852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work is naturally related to detection of symmetries or regularities. Most existing work extracts global or isolated partial symmetries.</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5</a:t>
            </a:fld>
            <a:endParaRPr lang="en-GB"/>
          </a:p>
        </p:txBody>
      </p:sp>
    </p:spTree>
    <p:extLst>
      <p:ext uri="{BB962C8B-B14F-4D97-AF65-F5344CB8AC3E}">
        <p14:creationId xmlns:p14="http://schemas.microsoft.com/office/powerpoint/2010/main" val="1015487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1" baseline="0" dirty="0" smtClean="0"/>
              <a:t>nice</a:t>
            </a:r>
            <a:r>
              <a:rPr lang="en-US" baseline="0" dirty="0" smtClean="0"/>
              <a:t> work </a:t>
            </a:r>
            <a:r>
              <a:rPr lang="en-US" baseline="0" dirty="0" smtClean="0"/>
              <a:t>of </a:t>
            </a:r>
            <a:r>
              <a:rPr lang="en-US" baseline="0" dirty="0" err="1" smtClean="0"/>
              <a:t>Pauly</a:t>
            </a:r>
            <a:r>
              <a:rPr lang="en-US" baseline="0" dirty="0" smtClean="0"/>
              <a:t> et al. also detects compound structural regularities and derives a one- or two-parameter generative model</a:t>
            </a:r>
            <a:r>
              <a:rPr lang="en-US" baseline="0" dirty="0" smtClean="0"/>
              <a:t>. </a:t>
            </a:r>
            <a:r>
              <a:rPr lang="en-US" b="1" baseline="0" dirty="0" smtClean="0"/>
              <a:t>Their approach is structural, but only considers regular 2D grid structures, without performing a general hierarchical analysis.</a:t>
            </a:r>
            <a:endParaRPr lang="en-US" b="1"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6</a:t>
            </a:fld>
            <a:endParaRPr lang="en-GB"/>
          </a:p>
        </p:txBody>
      </p:sp>
    </p:spTree>
    <p:extLst>
      <p:ext uri="{BB962C8B-B14F-4D97-AF65-F5344CB8AC3E}">
        <p14:creationId xmlns:p14="http://schemas.microsoft.com/office/powerpoint/2010/main" val="1015487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the detected symmetries and regularities, a number of shape processing tasks can be performed. Meaningful segmentations can be obtained by grouping mesh faces which form maximal-area region that possesses certain symmetries. Gal et al. introduce an intelligent shape editing paradigm called </a:t>
            </a:r>
            <a:r>
              <a:rPr lang="en-US" baseline="0" dirty="0" err="1" smtClean="0"/>
              <a:t>iWires</a:t>
            </a:r>
            <a:r>
              <a:rPr lang="en-US" baseline="0" dirty="0" smtClean="0"/>
              <a:t>. It works primarily with feature curves and incorporates a discrete set of symmetry-based constraints. </a:t>
            </a:r>
            <a:r>
              <a:rPr lang="en-US" baseline="0" dirty="0" err="1" smtClean="0"/>
              <a:t>Mitra</a:t>
            </a:r>
            <a:r>
              <a:rPr lang="en-US" baseline="0" dirty="0" smtClean="0"/>
              <a:t> et al. propose a nice approach to illustrating how things work. They also consider inter- and intra-part symmetries, but without organizing them in a hierarchical manner.</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7</a:t>
            </a:fld>
            <a:endParaRPr lang="en-GB"/>
          </a:p>
        </p:txBody>
      </p:sp>
    </p:spTree>
    <p:extLst>
      <p:ext uri="{BB962C8B-B14F-4D97-AF65-F5344CB8AC3E}">
        <p14:creationId xmlns:p14="http://schemas.microsoft.com/office/powerpoint/2010/main" val="2445741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thesis work of Martinet</a:t>
            </a:r>
            <a:r>
              <a:rPr lang="en-US" baseline="0" dirty="0" smtClean="0"/>
              <a:t> proposes a hierarchy construction method based on detected symmetries. The ideas are similar to ours. However, the goal there is to discover congruent scene components to “compress” symmetry-rich scenes, </a:t>
            </a:r>
            <a:r>
              <a:rPr lang="en-US" b="1" baseline="0" dirty="0" smtClean="0"/>
              <a:t>rather than shape understanding</a:t>
            </a:r>
            <a:r>
              <a:rPr lang="en-US" baseline="0" dirty="0" smtClean="0"/>
              <a:t>; there’s no rule about how components with different shapes are assembled in the hierarchy, </a:t>
            </a:r>
            <a:r>
              <a:rPr lang="en-US" b="1" baseline="0" dirty="0" smtClean="0"/>
              <a:t>nor perceptual consideration</a:t>
            </a:r>
            <a:r>
              <a:rPr lang="en-US" baseline="0" dirty="0" smtClean="0"/>
              <a:t>. Our goal is shape understanding and we apply symmetry analysis to both grouping of symmetric parts and assembly of connected parts.</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8</a:t>
            </a:fld>
            <a:endParaRPr lang="en-GB"/>
          </a:p>
        </p:txBody>
      </p:sp>
    </p:spTree>
    <p:extLst>
      <p:ext uri="{BB962C8B-B14F-4D97-AF65-F5344CB8AC3E}">
        <p14:creationId xmlns:p14="http://schemas.microsoft.com/office/powerpoint/2010/main" val="2445741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folding mesh hierarchy proposed</a:t>
            </a:r>
            <a:r>
              <a:rPr lang="en-US" baseline="0" dirty="0" smtClean="0"/>
              <a:t> by </a:t>
            </a:r>
            <a:r>
              <a:rPr lang="en-US" baseline="0" dirty="0" err="1" smtClean="0"/>
              <a:t>Simari</a:t>
            </a:r>
            <a:r>
              <a:rPr lang="en-US" baseline="0" dirty="0" smtClean="0"/>
              <a:t> et al. is also relevant. It is produced in a top-down fashion by finding recursively the dominant symmetry in a connected sub-shape. However, no part structure information is considered and only </a:t>
            </a:r>
            <a:r>
              <a:rPr lang="en-US" baseline="0" dirty="0" err="1" smtClean="0"/>
              <a:t>reflectional</a:t>
            </a:r>
            <a:r>
              <a:rPr lang="en-US" baseline="0" dirty="0" smtClean="0"/>
              <a:t> symmetries are processed. </a:t>
            </a:r>
            <a:r>
              <a:rPr lang="en-US" b="1" baseline="0" dirty="0" smtClean="0">
                <a:solidFill>
                  <a:srgbClr val="FF0000"/>
                </a:solidFill>
              </a:rPr>
              <a:t>Their method will probably leave a globally asymmetric model unprocessed</a:t>
            </a:r>
            <a:r>
              <a:rPr lang="en-US" baseline="0" dirty="0" smtClean="0"/>
              <a:t>. Our symmetry hierarchy deals with more general symmetries, </a:t>
            </a:r>
            <a:r>
              <a:rPr lang="en-US" b="1" i="0" u="none" baseline="0" dirty="0" smtClean="0"/>
              <a:t>even between disconnected parts, and it is built bottom-up, allowing for easy handling of largely asymmetric models. In one word, the folding mesh hierarchy is purely geometric while symmetry hierarchy is more structure-aware</a:t>
            </a:r>
            <a:r>
              <a:rPr lang="en-US" baseline="0" dirty="0" smtClean="0"/>
              <a:t> and goes towards a more functional analysis of shapes.</a:t>
            </a:r>
            <a:endParaRPr lang="en-US" dirty="0"/>
          </a:p>
        </p:txBody>
      </p:sp>
      <p:sp>
        <p:nvSpPr>
          <p:cNvPr id="4" name="Slide Number Placeholder 3"/>
          <p:cNvSpPr>
            <a:spLocks noGrp="1"/>
          </p:cNvSpPr>
          <p:nvPr>
            <p:ph type="sldNum" sz="quarter" idx="10"/>
          </p:nvPr>
        </p:nvSpPr>
        <p:spPr/>
        <p:txBody>
          <a:bodyPr/>
          <a:lstStyle/>
          <a:p>
            <a:pPr>
              <a:defRPr/>
            </a:pPr>
            <a:fld id="{F92DA1E9-D21F-4374-A9C2-AE1603C25E38}" type="slidenum">
              <a:rPr lang="en-GB" smtClean="0"/>
              <a:pPr>
                <a:defRPr/>
              </a:pPr>
              <a:t>9</a:t>
            </a:fld>
            <a:endParaRPr lang="en-GB"/>
          </a:p>
        </p:txBody>
      </p:sp>
    </p:spTree>
    <p:extLst>
      <p:ext uri="{BB962C8B-B14F-4D97-AF65-F5344CB8AC3E}">
        <p14:creationId xmlns:p14="http://schemas.microsoft.com/office/powerpoint/2010/main" val="3117552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C:\Users\Jonathan\Documents\Work\WorkBackup6April09\BangorWork\Societies\Eurographics\DesignStuff\Eg2011-banner-leftpart.png"/>
          <p:cNvPicPr>
            <a:picLocks noChangeAspect="1" noChangeArrowheads="1"/>
          </p:cNvPicPr>
          <p:nvPr userDrawn="1"/>
        </p:nvPicPr>
        <p:blipFill>
          <a:blip r:embed="rId2"/>
          <a:srcRect/>
          <a:stretch>
            <a:fillRect/>
          </a:stretch>
        </p:blipFill>
        <p:spPr bwMode="auto">
          <a:xfrm>
            <a:off x="0" y="1524000"/>
            <a:ext cx="9144000" cy="5334000"/>
          </a:xfrm>
          <a:prstGeom prst="rect">
            <a:avLst/>
          </a:prstGeom>
          <a:noFill/>
          <a:ln w="9525">
            <a:noFill/>
            <a:miter lim="800000"/>
            <a:headEnd/>
            <a:tailEnd/>
          </a:ln>
        </p:spPr>
      </p:pic>
      <p:pic>
        <p:nvPicPr>
          <p:cNvPr id="5" name="Picture 8" descr="C:\Users\Jonathan\Documents\Work\WorkBackup6April09\BangorWork\Societies\Eurographics\DesignStuff\Eg2011-banner-swirled.png"/>
          <p:cNvPicPr>
            <a:picLocks noChangeAspect="1" noChangeArrowheads="1"/>
          </p:cNvPicPr>
          <p:nvPr userDrawn="1"/>
        </p:nvPicPr>
        <p:blipFill>
          <a:blip r:embed="rId3"/>
          <a:srcRect/>
          <a:stretch>
            <a:fillRect/>
          </a:stretch>
        </p:blipFill>
        <p:spPr bwMode="auto">
          <a:xfrm>
            <a:off x="0" y="0"/>
            <a:ext cx="9144000" cy="1524000"/>
          </a:xfrm>
          <a:prstGeom prst="rect">
            <a:avLst/>
          </a:prstGeom>
          <a:noFill/>
          <a:ln w="9525">
            <a:noFill/>
            <a:miter lim="800000"/>
            <a:headEnd/>
            <a:tailEnd/>
          </a:ln>
        </p:spPr>
      </p:pic>
      <p:pic>
        <p:nvPicPr>
          <p:cNvPr id="6" name="Picture 8" descr="C:\Users\Jonathan\Documents\Work\WorkBackup6April09\BangorWork\Societies\Eurographics\DesignStuff\Eg2011-banner-swirled.png"/>
          <p:cNvPicPr>
            <a:picLocks noChangeAspect="1" noChangeArrowheads="1"/>
          </p:cNvPicPr>
          <p:nvPr userDrawn="1"/>
        </p:nvPicPr>
        <p:blipFill>
          <a:blip r:embed="rId3"/>
          <a:srcRect/>
          <a:stretch>
            <a:fillRect/>
          </a:stretch>
        </p:blipFill>
        <p:spPr bwMode="auto">
          <a:xfrm>
            <a:off x="0" y="1066800"/>
            <a:ext cx="9144000" cy="1524000"/>
          </a:xfrm>
          <a:prstGeom prst="rect">
            <a:avLst/>
          </a:prstGeom>
          <a:noFill/>
          <a:ln w="9525">
            <a:noFill/>
            <a:miter lim="800000"/>
            <a:headEnd/>
            <a:tailEnd/>
          </a:ln>
        </p:spPr>
      </p:pic>
      <p:pic>
        <p:nvPicPr>
          <p:cNvPr id="7" name="Picture 2" descr="C:\Users\Jonathan\Documents\Work\WorkBackup6April09\BangorWork\Societies\Eurographics\Website\test-web\EG2011\images\header_01.jpg"/>
          <p:cNvPicPr>
            <a:picLocks noChangeAspect="1" noChangeArrowheads="1"/>
          </p:cNvPicPr>
          <p:nvPr userDrawn="1"/>
        </p:nvPicPr>
        <p:blipFill>
          <a:blip r:embed="rId4"/>
          <a:srcRect/>
          <a:stretch>
            <a:fillRect/>
          </a:stretch>
        </p:blipFill>
        <p:spPr bwMode="auto">
          <a:xfrm>
            <a:off x="0" y="0"/>
            <a:ext cx="9144000" cy="16891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a:prstGeom prst="rect">
            <a:avLst/>
          </a:prstGeom>
        </p:spPr>
        <p:txBody>
          <a:bodyPr/>
          <a:lstStyle>
            <a:lvl1pPr algn="ctr">
              <a:defRPr>
                <a:solidFill>
                  <a:srgbClr val="796B51"/>
                </a:solidFill>
                <a:latin typeface="Arial Unicode MS"/>
                <a:cs typeface="Arial Unicode M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796B51"/>
                </a:solidFill>
                <a:latin typeface="Arial Unicode MS"/>
                <a:cs typeface="Arial Unicode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8200"/>
            <a:ext cx="8305800" cy="5867400"/>
          </a:xfrm>
        </p:spPr>
        <p:txBody>
          <a:bodyPr/>
          <a:lstStyle>
            <a:lvl1pPr>
              <a:defRPr>
                <a:latin typeface="Arial Unicode MS"/>
                <a:cs typeface="Arial Unicode MS"/>
              </a:defRPr>
            </a:lvl1pPr>
            <a:lvl2pPr>
              <a:defRPr>
                <a:latin typeface="Arial Unicode MS"/>
                <a:cs typeface="Arial Unicode MS"/>
              </a:defRPr>
            </a:lvl2pPr>
            <a:lvl3pPr>
              <a:defRPr>
                <a:latin typeface="Arial Unicode MS"/>
                <a:cs typeface="Arial Unicode MS"/>
              </a:defRPr>
            </a:lvl3pPr>
            <a:lvl4pPr>
              <a:defRPr>
                <a:latin typeface="Arial Unicode MS"/>
                <a:cs typeface="Arial Unicode MS"/>
              </a:defRPr>
            </a:lvl4pPr>
            <a:lvl5pPr>
              <a:defRPr>
                <a:latin typeface="Arial Unicode MS"/>
                <a:cs typeface="Arial Unicode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9" descr="C:\Users\Jonathan\Documents\Work\WorkBackup6April09\BangorWork\Societies\Eurographics\DesignStuff\Eg2011-banner-leftpart.png"/>
          <p:cNvPicPr>
            <a:picLocks noChangeAspect="1" noChangeArrowheads="1"/>
          </p:cNvPicPr>
          <p:nvPr userDrawn="1"/>
        </p:nvPicPr>
        <p:blipFill>
          <a:blip r:embed="rId5"/>
          <a:srcRect/>
          <a:stretch>
            <a:fillRect/>
          </a:stretch>
        </p:blipFill>
        <p:spPr bwMode="auto">
          <a:xfrm>
            <a:off x="0" y="1524000"/>
            <a:ext cx="9144000" cy="5334000"/>
          </a:xfrm>
          <a:prstGeom prst="rect">
            <a:avLst/>
          </a:prstGeom>
          <a:noFill/>
          <a:ln w="9525">
            <a:noFill/>
            <a:miter lim="800000"/>
            <a:headEnd/>
            <a:tailEnd/>
          </a:ln>
        </p:spPr>
      </p:pic>
      <p:pic>
        <p:nvPicPr>
          <p:cNvPr id="1027" name="Picture 8" descr="C:\Users\Jonathan\Documents\Work\WorkBackup6April09\BangorWork\Societies\Eurographics\DesignStuff\Eg2011-banner-swirled.png"/>
          <p:cNvPicPr>
            <a:picLocks noChangeAspect="1" noChangeArrowheads="1"/>
          </p:cNvPicPr>
          <p:nvPr userDrawn="1"/>
        </p:nvPicPr>
        <p:blipFill>
          <a:blip r:embed="rId6"/>
          <a:srcRect/>
          <a:stretch>
            <a:fillRect/>
          </a:stretch>
        </p:blipFill>
        <p:spPr bwMode="auto">
          <a:xfrm>
            <a:off x="0" y="0"/>
            <a:ext cx="9144000" cy="1524000"/>
          </a:xfrm>
          <a:prstGeom prst="rect">
            <a:avLst/>
          </a:prstGeom>
          <a:noFill/>
          <a:ln w="9525">
            <a:noFill/>
            <a:miter lim="800000"/>
            <a:headEnd/>
            <a:tailEnd/>
          </a:ln>
        </p:spPr>
      </p:pic>
      <p:sp>
        <p:nvSpPr>
          <p:cNvPr id="1028" name="Text Placeholder 2"/>
          <p:cNvSpPr>
            <a:spLocks noGrp="1"/>
          </p:cNvSpPr>
          <p:nvPr>
            <p:ph type="body" idx="1"/>
          </p:nvPr>
        </p:nvSpPr>
        <p:spPr bwMode="auto">
          <a:xfrm>
            <a:off x="609600" y="838200"/>
            <a:ext cx="83058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9" name="Text Box 5"/>
          <p:cNvSpPr txBox="1">
            <a:spLocks noChangeArrowheads="1"/>
          </p:cNvSpPr>
          <p:nvPr userDrawn="1"/>
        </p:nvSpPr>
        <p:spPr bwMode="auto">
          <a:xfrm>
            <a:off x="603250" y="6400800"/>
            <a:ext cx="463550" cy="366712"/>
          </a:xfrm>
          <a:prstGeom prst="rect">
            <a:avLst/>
          </a:prstGeom>
          <a:noFill/>
          <a:ln w="9525">
            <a:noFill/>
            <a:miter lim="800000"/>
            <a:headEnd/>
            <a:tailEnd/>
          </a:ln>
          <a:effectLst/>
        </p:spPr>
        <p:txBody>
          <a:bodyPr wrap="none">
            <a:spAutoFit/>
          </a:bodyPr>
          <a:lstStyle/>
          <a:p>
            <a:fld id="{250C4F5A-A163-4193-A0F9-80CC1F4A689D}" type="slidenum">
              <a:rPr lang="en-US" altLang="zh-CN">
                <a:solidFill>
                  <a:srgbClr val="796B51"/>
                </a:solidFill>
              </a:rPr>
              <a:pPr/>
              <a:t>‹#›</a:t>
            </a:fld>
            <a:endParaRPr lang="en-US" altLang="zh-CN" dirty="0">
              <a:solidFill>
                <a:srgbClr val="796B51"/>
              </a:solidFill>
            </a:endParaRPr>
          </a:p>
        </p:txBody>
      </p:sp>
    </p:spTree>
  </p:cSld>
  <p:clrMap bg1="lt1" tx1="dk1" bg2="lt2" tx2="dk2" accent1="accent1" accent2="accent2" accent3="accent3" accent4="accent4" accent5="accent5" accent6="accent6" hlink="hlink" folHlink="folHlink"/>
  <p:sldLayoutIdLst>
    <p:sldLayoutId id="2147483652" r:id="rId1"/>
    <p:sldLayoutId id="2147483651" r:id="rId2"/>
    <p:sldLayoutId id="2147483650" r:id="rId3"/>
  </p:sldLayoutIdLst>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tx1"/>
          </a:solidFill>
          <a:latin typeface="Calibri" pitchFamily="34" charset="0"/>
        </a:defRPr>
      </a:lvl2pPr>
      <a:lvl3pPr algn="l" rtl="0" fontAlgn="base">
        <a:spcBef>
          <a:spcPct val="0"/>
        </a:spcBef>
        <a:spcAft>
          <a:spcPct val="0"/>
        </a:spcAft>
        <a:defRPr sz="4400">
          <a:solidFill>
            <a:schemeClr val="tx1"/>
          </a:solidFill>
          <a:latin typeface="Calibri" pitchFamily="34" charset="0"/>
        </a:defRPr>
      </a:lvl3pPr>
      <a:lvl4pPr algn="l" rtl="0" fontAlgn="base">
        <a:spcBef>
          <a:spcPct val="0"/>
        </a:spcBef>
        <a:spcAft>
          <a:spcPct val="0"/>
        </a:spcAft>
        <a:defRPr sz="4400">
          <a:solidFill>
            <a:schemeClr val="tx1"/>
          </a:solidFill>
          <a:latin typeface="Calibri" pitchFamily="34" charset="0"/>
        </a:defRPr>
      </a:lvl4pPr>
      <a:lvl5pPr algn="l" rtl="0" fontAlgn="base">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rgbClr val="181818"/>
          </a:solidFill>
          <a:latin typeface="Arial Unicode MS"/>
          <a:ea typeface="Arial Unicode MS"/>
          <a:cs typeface="Arial Unicode MS"/>
        </a:defRPr>
      </a:lvl1pPr>
      <a:lvl2pPr marL="742950" indent="-285750" algn="l" rtl="0" fontAlgn="base">
        <a:spcBef>
          <a:spcPct val="20000"/>
        </a:spcBef>
        <a:spcAft>
          <a:spcPct val="0"/>
        </a:spcAft>
        <a:buFont typeface="Arial" charset="0"/>
        <a:buChar char="–"/>
        <a:defRPr sz="2800" kern="1200">
          <a:solidFill>
            <a:srgbClr val="796B51"/>
          </a:solidFill>
          <a:latin typeface="Arial Unicode MS"/>
          <a:ea typeface="Arial Unicode MS"/>
          <a:cs typeface="Arial Unicode MS"/>
        </a:defRPr>
      </a:lvl2pPr>
      <a:lvl3pPr marL="1143000" indent="-228600" algn="l" rtl="0" fontAlgn="base">
        <a:spcBef>
          <a:spcPct val="20000"/>
        </a:spcBef>
        <a:spcAft>
          <a:spcPct val="0"/>
        </a:spcAft>
        <a:buFont typeface="Arial" charset="0"/>
        <a:buChar char="•"/>
        <a:defRPr sz="2400" kern="1200">
          <a:solidFill>
            <a:srgbClr val="796B51"/>
          </a:solidFill>
          <a:latin typeface="Arial Unicode MS"/>
          <a:ea typeface="Arial Unicode MS"/>
          <a:cs typeface="Arial Unicode MS"/>
        </a:defRPr>
      </a:lvl3pPr>
      <a:lvl4pPr marL="1600200" indent="-228600" algn="l" rtl="0" fontAlgn="base">
        <a:spcBef>
          <a:spcPct val="20000"/>
        </a:spcBef>
        <a:spcAft>
          <a:spcPct val="0"/>
        </a:spcAft>
        <a:buFont typeface="Arial" charset="0"/>
        <a:buChar char="–"/>
        <a:defRPr sz="2000" kern="1200">
          <a:solidFill>
            <a:srgbClr val="796B51"/>
          </a:solidFill>
          <a:latin typeface="Arial Unicode MS"/>
          <a:ea typeface="Arial Unicode MS"/>
          <a:cs typeface="Arial Unicode MS"/>
        </a:defRPr>
      </a:lvl4pPr>
      <a:lvl5pPr marL="2057400" indent="-228600" algn="l" rtl="0" fontAlgn="base">
        <a:spcBef>
          <a:spcPct val="20000"/>
        </a:spcBef>
        <a:spcAft>
          <a:spcPct val="0"/>
        </a:spcAft>
        <a:buFont typeface="Arial" charset="0"/>
        <a:buChar char="»"/>
        <a:defRPr sz="2000" kern="1200">
          <a:solidFill>
            <a:srgbClr val="796B51"/>
          </a:solidFill>
          <a:latin typeface="Arial Unicode MS"/>
          <a:ea typeface="Arial Unicode MS"/>
          <a:cs typeface="Arial Unicode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47.jpeg"/><Relationship Id="rId12"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 Id="rId9" Type="http://schemas.openxmlformats.org/officeDocument/2006/relationships/image" Target="../media/image45.jpeg"/><Relationship Id="rId10" Type="http://schemas.openxmlformats.org/officeDocument/2006/relationships/image" Target="../media/image46.jpeg"/></Relationships>
</file>

<file path=ppt/slides/_rels/slide12.xml.rels><?xml version="1.0" encoding="UTF-8" standalone="yes"?>
<Relationships xmlns="http://schemas.openxmlformats.org/package/2006/relationships"><Relationship Id="rId11" Type="http://schemas.openxmlformats.org/officeDocument/2006/relationships/image" Target="../media/image57.jpeg"/><Relationship Id="rId12" Type="http://schemas.openxmlformats.org/officeDocument/2006/relationships/image" Target="../media/image58.jpeg"/><Relationship Id="rId13" Type="http://schemas.openxmlformats.org/officeDocument/2006/relationships/image" Target="../media/image59.jpeg"/><Relationship Id="rId14" Type="http://schemas.openxmlformats.org/officeDocument/2006/relationships/image" Target="../media/image60.jpeg"/><Relationship Id="rId15"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0" Type="http://schemas.openxmlformats.org/officeDocument/2006/relationships/image" Target="../media/image56.jpeg"/></Relationships>
</file>

<file path=ppt/slides/_rels/slide13.xml.rels><?xml version="1.0" encoding="UTF-8" standalone="yes"?>
<Relationships xmlns="http://schemas.openxmlformats.org/package/2006/relationships"><Relationship Id="rId11" Type="http://schemas.openxmlformats.org/officeDocument/2006/relationships/image" Target="../media/image57.jpeg"/><Relationship Id="rId12" Type="http://schemas.openxmlformats.org/officeDocument/2006/relationships/image" Target="../media/image58.jpeg"/><Relationship Id="rId13" Type="http://schemas.openxmlformats.org/officeDocument/2006/relationships/image" Target="../media/image59.jpeg"/><Relationship Id="rId14" Type="http://schemas.openxmlformats.org/officeDocument/2006/relationships/image" Target="../media/image60.jpeg"/><Relationship Id="rId15"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0" Type="http://schemas.openxmlformats.org/officeDocument/2006/relationships/image" Target="../media/image56.jpeg"/></Relationships>
</file>

<file path=ppt/slides/_rels/slide14.xml.rels><?xml version="1.0" encoding="UTF-8" standalone="yes"?>
<Relationships xmlns="http://schemas.openxmlformats.org/package/2006/relationships"><Relationship Id="rId11" Type="http://schemas.openxmlformats.org/officeDocument/2006/relationships/image" Target="../media/image57.jpeg"/><Relationship Id="rId12" Type="http://schemas.openxmlformats.org/officeDocument/2006/relationships/image" Target="../media/image58.jpeg"/><Relationship Id="rId13" Type="http://schemas.openxmlformats.org/officeDocument/2006/relationships/image" Target="../media/image59.jpeg"/><Relationship Id="rId14" Type="http://schemas.openxmlformats.org/officeDocument/2006/relationships/image" Target="../media/image60.jpeg"/><Relationship Id="rId15"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0" Type="http://schemas.openxmlformats.org/officeDocument/2006/relationships/image" Target="../media/image5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62.png"/><Relationship Id="rId6" Type="http://schemas.openxmlformats.org/officeDocument/2006/relationships/image" Target="../media/image63.png"/><Relationship Id="rId1" Type="http://schemas.microsoft.com/office/2007/relationships/media" Target="../media/media2.wmv"/><Relationship Id="rId2" Type="http://schemas.openxmlformats.org/officeDocument/2006/relationships/video" Target="../media/media2.wmv"/></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1" Type="http://schemas.openxmlformats.org/officeDocument/2006/relationships/image" Target="../media/image78.png"/><Relationship Id="rId12" Type="http://schemas.openxmlformats.org/officeDocument/2006/relationships/image" Target="../media/image79.png"/><Relationship Id="rId13" Type="http://schemas.openxmlformats.org/officeDocument/2006/relationships/image" Target="../media/image80.png"/><Relationship Id="rId14" Type="http://schemas.openxmlformats.org/officeDocument/2006/relationships/image" Target="../media/image81.png"/><Relationship Id="rId15"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86.png"/><Relationship Id="rId1" Type="http://schemas.microsoft.com/office/2007/relationships/media" Target="../media/media3.wmv"/><Relationship Id="rId2" Type="http://schemas.openxmlformats.org/officeDocument/2006/relationships/video" Target="../media/media3.wm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87.png"/><Relationship Id="rId1" Type="http://schemas.microsoft.com/office/2007/relationships/media" Target="../media/media4.wmv"/><Relationship Id="rId2" Type="http://schemas.openxmlformats.org/officeDocument/2006/relationships/video" Target="../media/media4.wm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7.png"/><Relationship Id="rId1" Type="http://schemas.microsoft.com/office/2007/relationships/media" Target="../media/media1.wmv"/><Relationship Id="rId2" Type="http://schemas.openxmlformats.org/officeDocument/2006/relationships/video" Target="../media/media1.wmv"/></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jpeg"/><Relationship Id="rId7" Type="http://schemas.openxmlformats.org/officeDocument/2006/relationships/image" Target="../media/image94.jpeg"/><Relationship Id="rId8" Type="http://schemas.openxmlformats.org/officeDocument/2006/relationships/image" Target="../media/image95.jpeg"/><Relationship Id="rId9" Type="http://schemas.openxmlformats.org/officeDocument/2006/relationships/image" Target="../media/image96.jpeg"/><Relationship Id="rId10" Type="http://schemas.openxmlformats.org/officeDocument/2006/relationships/image" Target="../media/image97.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media" Target="../media/media4.wmv"/><Relationship Id="rId4" Type="http://schemas.openxmlformats.org/officeDocument/2006/relationships/video" Target="../media/media4.wmv"/><Relationship Id="rId5" Type="http://schemas.openxmlformats.org/officeDocument/2006/relationships/slideLayout" Target="../slideLayouts/slideLayout1.xml"/><Relationship Id="rId6" Type="http://schemas.openxmlformats.org/officeDocument/2006/relationships/image" Target="../media/image63.png"/><Relationship Id="rId7" Type="http://schemas.openxmlformats.org/officeDocument/2006/relationships/image" Target="../media/image87.png"/><Relationship Id="rId1" Type="http://schemas.microsoft.com/office/2007/relationships/media" Target="../media/media2.wmv"/><Relationship Id="rId2" Type="http://schemas.openxmlformats.org/officeDocument/2006/relationships/video" Target="../media/media2.wmv"/></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ctr"/>
            <a:r>
              <a:rPr lang="en-GB" dirty="0" smtClean="0"/>
              <a:t>Symmetry Hierarchy of</a:t>
            </a:r>
            <a:br>
              <a:rPr lang="en-GB" dirty="0" smtClean="0"/>
            </a:br>
            <a:r>
              <a:rPr lang="en-GB" dirty="0" smtClean="0"/>
              <a:t>Man-Made Objects</a:t>
            </a:r>
            <a:endParaRPr lang="en-GB" dirty="0"/>
          </a:p>
        </p:txBody>
      </p:sp>
      <p:sp>
        <p:nvSpPr>
          <p:cNvPr id="3" name="Untertitel 2"/>
          <p:cNvSpPr>
            <a:spLocks noGrp="1"/>
          </p:cNvSpPr>
          <p:nvPr>
            <p:ph type="subTitle" idx="1"/>
          </p:nvPr>
        </p:nvSpPr>
        <p:spPr>
          <a:xfrm>
            <a:off x="1066800" y="3886200"/>
            <a:ext cx="7543800" cy="2743200"/>
          </a:xfrm>
        </p:spPr>
        <p:txBody>
          <a:bodyPr>
            <a:normAutofit/>
          </a:bodyPr>
          <a:lstStyle/>
          <a:p>
            <a:r>
              <a:rPr lang="en-GB" sz="2000" dirty="0" err="1" smtClean="0"/>
              <a:t>Yanzhen</a:t>
            </a:r>
            <a:r>
              <a:rPr lang="en-GB" sz="2000" dirty="0" smtClean="0"/>
              <a:t> Wang</a:t>
            </a:r>
            <a:r>
              <a:rPr lang="en-GB" sz="2000" baseline="30000" dirty="0" smtClean="0"/>
              <a:t>1,2</a:t>
            </a:r>
            <a:r>
              <a:rPr lang="en-GB" sz="2000" dirty="0" smtClean="0"/>
              <a:t>, Kai Xu</a:t>
            </a:r>
            <a:r>
              <a:rPr lang="en-GB" sz="2000" baseline="30000" dirty="0" smtClean="0"/>
              <a:t>1,2</a:t>
            </a:r>
            <a:r>
              <a:rPr lang="en-GB" sz="2000" dirty="0" smtClean="0"/>
              <a:t>, Jun Li</a:t>
            </a:r>
            <a:r>
              <a:rPr lang="en-GB" sz="2000" baseline="30000" dirty="0" smtClean="0"/>
              <a:t>2</a:t>
            </a:r>
            <a:r>
              <a:rPr lang="en-GB" sz="2000" dirty="0" smtClean="0"/>
              <a:t>, </a:t>
            </a:r>
            <a:r>
              <a:rPr lang="en-GB" sz="2000" dirty="0" err="1" smtClean="0"/>
              <a:t>Hao</a:t>
            </a:r>
            <a:r>
              <a:rPr lang="en-GB" sz="2000" dirty="0" smtClean="0"/>
              <a:t> Zhang</a:t>
            </a:r>
            <a:r>
              <a:rPr lang="en-GB" sz="2000" baseline="30000" dirty="0" smtClean="0"/>
              <a:t>1</a:t>
            </a:r>
            <a:r>
              <a:rPr lang="en-GB" sz="2000" dirty="0" smtClean="0"/>
              <a:t>, Ariel Shamir</a:t>
            </a:r>
            <a:r>
              <a:rPr lang="en-GB" sz="2000" baseline="30000" dirty="0" smtClean="0"/>
              <a:t>3</a:t>
            </a:r>
            <a:r>
              <a:rPr lang="en-GB" sz="2000" dirty="0" smtClean="0"/>
              <a:t>, </a:t>
            </a:r>
            <a:r>
              <a:rPr lang="en-GB" sz="2000" dirty="0" err="1" smtClean="0"/>
              <a:t>Ligang</a:t>
            </a:r>
            <a:r>
              <a:rPr lang="en-GB" sz="2000" dirty="0" smtClean="0"/>
              <a:t> Liu</a:t>
            </a:r>
            <a:r>
              <a:rPr lang="en-GB" sz="2000" baseline="30000" dirty="0" smtClean="0"/>
              <a:t>4</a:t>
            </a:r>
            <a:r>
              <a:rPr lang="en-GB" sz="2000" dirty="0" smtClean="0"/>
              <a:t>, </a:t>
            </a:r>
            <a:r>
              <a:rPr lang="en-GB" sz="2000" dirty="0" err="1" smtClean="0"/>
              <a:t>Zhiquan</a:t>
            </a:r>
            <a:r>
              <a:rPr lang="en-GB" sz="2000" dirty="0" smtClean="0"/>
              <a:t> Cheng</a:t>
            </a:r>
            <a:r>
              <a:rPr lang="en-GB" sz="2000" baseline="30000" dirty="0" smtClean="0"/>
              <a:t>2</a:t>
            </a:r>
            <a:r>
              <a:rPr lang="en-GB" sz="2000" dirty="0" smtClean="0"/>
              <a:t>, </a:t>
            </a:r>
            <a:r>
              <a:rPr lang="en-GB" sz="2000" dirty="0" err="1" smtClean="0"/>
              <a:t>Yueshan</a:t>
            </a:r>
            <a:r>
              <a:rPr lang="en-GB" sz="2000" dirty="0" smtClean="0"/>
              <a:t> Xiong</a:t>
            </a:r>
            <a:r>
              <a:rPr lang="en-GB" sz="2000" baseline="30000" dirty="0" smtClean="0"/>
              <a:t>2</a:t>
            </a:r>
          </a:p>
          <a:p>
            <a:endParaRPr lang="en-GB" sz="2000" dirty="0" smtClean="0"/>
          </a:p>
          <a:p>
            <a:r>
              <a:rPr lang="en-GB" sz="2000" baseline="30000" dirty="0" smtClean="0"/>
              <a:t>1</a:t>
            </a:r>
            <a:r>
              <a:rPr lang="en-GB" sz="2000" dirty="0" smtClean="0"/>
              <a:t>Simon Fraser University</a:t>
            </a:r>
          </a:p>
          <a:p>
            <a:r>
              <a:rPr lang="en-GB" sz="2000" baseline="30000" dirty="0" smtClean="0"/>
              <a:t>2</a:t>
            </a:r>
            <a:r>
              <a:rPr lang="en-GB" sz="2000" dirty="0" smtClean="0"/>
              <a:t>National University of </a:t>
            </a:r>
            <a:r>
              <a:rPr lang="en-GB" sz="2000" dirty="0" err="1" smtClean="0"/>
              <a:t>Defense</a:t>
            </a:r>
            <a:r>
              <a:rPr lang="en-GB" sz="2000" dirty="0" smtClean="0"/>
              <a:t> Technology</a:t>
            </a:r>
          </a:p>
          <a:p>
            <a:r>
              <a:rPr lang="en-GB" sz="2000" baseline="30000" dirty="0" smtClean="0"/>
              <a:t>3</a:t>
            </a:r>
            <a:r>
              <a:rPr lang="en-GB" sz="2000" dirty="0" smtClean="0"/>
              <a:t>The Interdisciplinary </a:t>
            </a:r>
            <a:r>
              <a:rPr lang="en-GB" sz="2000" dirty="0" err="1" smtClean="0"/>
              <a:t>Center</a:t>
            </a:r>
            <a:r>
              <a:rPr lang="en-GB" sz="2000" dirty="0" smtClean="0"/>
              <a:t>, </a:t>
            </a:r>
            <a:r>
              <a:rPr lang="en-GB" sz="2000" dirty="0" err="1" smtClean="0"/>
              <a:t>Herzliya</a:t>
            </a:r>
            <a:endParaRPr lang="en-GB" sz="2000" dirty="0" smtClean="0"/>
          </a:p>
          <a:p>
            <a:r>
              <a:rPr lang="en-GB" sz="2000" baseline="30000" dirty="0" smtClean="0"/>
              <a:t>4</a:t>
            </a:r>
            <a:r>
              <a:rPr lang="en-GB" sz="2000" dirty="0" smtClean="0"/>
              <a:t>Zhejiang University</a:t>
            </a:r>
          </a:p>
        </p:txBody>
      </p:sp>
      <p:pic>
        <p:nvPicPr>
          <p:cNvPr id="4" name="Picture 3"/>
          <p:cNvPicPr>
            <a:picLocks noChangeAspect="1"/>
          </p:cNvPicPr>
          <p:nvPr/>
        </p:nvPicPr>
        <p:blipFill>
          <a:blip r:embed="rId3"/>
          <a:stretch>
            <a:fillRect/>
          </a:stretch>
        </p:blipFill>
        <p:spPr>
          <a:xfrm>
            <a:off x="1828800" y="5182829"/>
            <a:ext cx="540895" cy="532171"/>
          </a:xfrm>
          <a:prstGeom prst="rect">
            <a:avLst/>
          </a:prstGeom>
        </p:spPr>
      </p:pic>
      <p:pic>
        <p:nvPicPr>
          <p:cNvPr id="10" name="Picture 9" descr="zju_logo.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11193" y="6019800"/>
            <a:ext cx="469875" cy="457200"/>
          </a:xfrm>
          <a:prstGeom prst="rect">
            <a:avLst/>
          </a:prstGeom>
        </p:spPr>
      </p:pic>
      <p:pic>
        <p:nvPicPr>
          <p:cNvPr id="12" name="Picture 11" descr="Screen shot 2011-04-02 at 5.28.50 PM.png"/>
          <p:cNvPicPr>
            <a:picLocks noChangeAspect="1"/>
          </p:cNvPicPr>
          <p:nvPr/>
        </p:nvPicPr>
        <p:blipFill rotWithShape="1">
          <a:blip r:embed="rId5" cstate="screen">
            <a:extLst>
              <a:ext uri="{28A0092B-C50C-407E-A947-70E740481C1C}">
                <a14:useLocalDpi xmlns:a14="http://schemas.microsoft.com/office/drawing/2010/main"/>
              </a:ext>
            </a:extLst>
          </a:blip>
          <a:srcRect t="-1" b="-2554"/>
          <a:stretch/>
        </p:blipFill>
        <p:spPr>
          <a:xfrm>
            <a:off x="2895600" y="4953000"/>
            <a:ext cx="533400" cy="332019"/>
          </a:xfrm>
          <a:prstGeom prst="rect">
            <a:avLst/>
          </a:prstGeom>
        </p:spPr>
      </p:pic>
      <p:pic>
        <p:nvPicPr>
          <p:cNvPr id="13" name="Picture 12" descr="Screen shot 2011-04-02 at 5.26.20 PM.png"/>
          <p:cNvPicPr>
            <a:picLocks noChangeAspect="1"/>
          </p:cNvPicPr>
          <p:nvPr/>
        </p:nvPicPr>
        <p:blipFill rotWithShape="1">
          <a:blip r:embed="rId6" cstate="screen">
            <a:extLst>
              <a:ext uri="{28A0092B-C50C-407E-A947-70E740481C1C}">
                <a14:useLocalDpi xmlns:a14="http://schemas.microsoft.com/office/drawing/2010/main"/>
              </a:ext>
            </a:extLst>
          </a:blip>
          <a:srcRect t="-1" b="-8713"/>
          <a:stretch/>
        </p:blipFill>
        <p:spPr>
          <a:xfrm>
            <a:off x="2209800" y="5691597"/>
            <a:ext cx="457200" cy="404403"/>
          </a:xfrm>
          <a:prstGeom prst="rect">
            <a:avLst/>
          </a:prstGeom>
        </p:spPr>
      </p:pic>
      <p:sp>
        <p:nvSpPr>
          <p:cNvPr id="5" name="TextBox 4"/>
          <p:cNvSpPr txBox="1"/>
          <p:nvPr/>
        </p:nvSpPr>
        <p:spPr>
          <a:xfrm>
            <a:off x="-3556000" y="4714875"/>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21600" y="1676400"/>
            <a:ext cx="1422400" cy="2133600"/>
          </a:xfrm>
          <a:prstGeom prst="rect">
            <a:avLst/>
          </a:prstGeom>
        </p:spPr>
      </p:pic>
    </p:spTree>
    <p:extLst>
      <p:ext uri="{BB962C8B-B14F-4D97-AF65-F5344CB8AC3E}">
        <p14:creationId xmlns:p14="http://schemas.microsoft.com/office/powerpoint/2010/main" val="36535281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wiv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4100" y="1143000"/>
            <a:ext cx="68707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wivel-se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1143000"/>
            <a:ext cx="6834188"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r>
              <a:rPr lang="en-US" dirty="0" smtClean="0"/>
              <a:t>Symmetry hierarchy construction</a:t>
            </a:r>
          </a:p>
        </p:txBody>
      </p:sp>
      <p:sp>
        <p:nvSpPr>
          <p:cNvPr id="8" name="TextBox 7"/>
          <p:cNvSpPr txBox="1"/>
          <p:nvPr/>
        </p:nvSpPr>
        <p:spPr>
          <a:xfrm>
            <a:off x="3305750" y="6258580"/>
            <a:ext cx="3018850" cy="523220"/>
          </a:xfrm>
          <a:prstGeom prst="rect">
            <a:avLst/>
          </a:prstGeom>
          <a:noFill/>
        </p:spPr>
        <p:txBody>
          <a:bodyPr wrap="none" rtlCol="0">
            <a:spAutoFit/>
          </a:bodyPr>
          <a:lstStyle/>
          <a:p>
            <a:r>
              <a:rPr lang="en-US" sz="2800" dirty="0" smtClean="0">
                <a:solidFill>
                  <a:srgbClr val="796B51"/>
                </a:solidFill>
              </a:rPr>
              <a:t>Pre-segmentation</a:t>
            </a:r>
            <a:endParaRPr lang="en-US" sz="2800" dirty="0">
              <a:solidFill>
                <a:srgbClr val="796B51"/>
              </a:solidFill>
            </a:endParaRPr>
          </a:p>
        </p:txBody>
      </p:sp>
    </p:spTree>
    <p:extLst>
      <p:ext uri="{BB962C8B-B14F-4D97-AF65-F5344CB8AC3E}">
        <p14:creationId xmlns:p14="http://schemas.microsoft.com/office/powerpoint/2010/main" val="3183028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swivel-se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1143000"/>
            <a:ext cx="6834188" cy="571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wivel-ref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wivel-ref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wivel-rot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wivel-rot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66800"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wivel-rot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66800"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wivel-rot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66800"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wivel-rot5"/>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66800"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wivel-selfref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66800"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wivel-selfref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66800"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r>
              <a:rPr lang="en-US" dirty="0" smtClean="0"/>
              <a:t>Symmetry hierarchy construction</a:t>
            </a:r>
          </a:p>
        </p:txBody>
      </p:sp>
      <p:sp>
        <p:nvSpPr>
          <p:cNvPr id="18" name="TextBox 17"/>
          <p:cNvSpPr txBox="1"/>
          <p:nvPr/>
        </p:nvSpPr>
        <p:spPr>
          <a:xfrm>
            <a:off x="3200400" y="6258580"/>
            <a:ext cx="3357585" cy="523220"/>
          </a:xfrm>
          <a:prstGeom prst="rect">
            <a:avLst/>
          </a:prstGeom>
          <a:noFill/>
        </p:spPr>
        <p:txBody>
          <a:bodyPr wrap="none" rtlCol="0">
            <a:spAutoFit/>
          </a:bodyPr>
          <a:lstStyle/>
          <a:p>
            <a:r>
              <a:rPr lang="en-US" sz="2800" dirty="0" smtClean="0">
                <a:solidFill>
                  <a:srgbClr val="796B51"/>
                </a:solidFill>
              </a:rPr>
              <a:t>Symmetry detection</a:t>
            </a:r>
            <a:endParaRPr lang="en-US" sz="2800" dirty="0">
              <a:solidFill>
                <a:srgbClr val="796B51"/>
              </a:solidFill>
            </a:endParaRPr>
          </a:p>
        </p:txBody>
      </p:sp>
    </p:spTree>
    <p:extLst>
      <p:ext uri="{BB962C8B-B14F-4D97-AF65-F5344CB8AC3E}">
        <p14:creationId xmlns:p14="http://schemas.microsoft.com/office/powerpoint/2010/main" val="1498060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100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100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nodeType="afterEffect">
                                  <p:stCondLst>
                                    <p:cond delay="100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150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Symmetry hierarchy construction</a:t>
            </a:r>
          </a:p>
        </p:txBody>
      </p:sp>
      <p:pic>
        <p:nvPicPr>
          <p:cNvPr id="18" name="Picture 7" descr="swivel-par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1152" y="1447800"/>
            <a:ext cx="1060889" cy="17681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wivel-part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27561" y="3343420"/>
            <a:ext cx="1465234" cy="6551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swivel-part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9953" y="2296237"/>
            <a:ext cx="556487" cy="3042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wivel-part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23065" y="2296237"/>
            <a:ext cx="556487" cy="2014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wivel-part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41616" y="4474212"/>
            <a:ext cx="353629" cy="8580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swivel-part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66868" y="2811604"/>
            <a:ext cx="404344" cy="9594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swivel-part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77636" y="2954153"/>
            <a:ext cx="404344" cy="908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swivel-part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189414" y="4119213"/>
            <a:ext cx="859403" cy="355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swivel-part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227003" y="4556451"/>
            <a:ext cx="556487" cy="4536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descr="swivel-part1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957194" y="4618131"/>
            <a:ext cx="656545" cy="4536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swivel-part1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615899" y="5365140"/>
            <a:ext cx="757974" cy="4550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swivel-part1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356634" y="5768114"/>
            <a:ext cx="404344" cy="5564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swivel-part13"/>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288682" y="5395295"/>
            <a:ext cx="807318" cy="40571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957194" y="4800428"/>
            <a:ext cx="2642628" cy="1217145"/>
            <a:chOff x="3033394" y="4800428"/>
            <a:chExt cx="2642628" cy="1217145"/>
          </a:xfrm>
        </p:grpSpPr>
        <p:sp>
          <p:nvSpPr>
            <p:cNvPr id="39" name="Line 31"/>
            <p:cNvSpPr>
              <a:spLocks noChangeShapeType="1"/>
            </p:cNvSpPr>
            <p:nvPr/>
          </p:nvSpPr>
          <p:spPr bwMode="auto">
            <a:xfrm flipV="1">
              <a:off x="3033394" y="4960797"/>
              <a:ext cx="334441" cy="405715"/>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0" name="Line 32"/>
            <p:cNvSpPr>
              <a:spLocks noChangeShapeType="1"/>
            </p:cNvSpPr>
            <p:nvPr/>
          </p:nvSpPr>
          <p:spPr bwMode="auto">
            <a:xfrm flipV="1">
              <a:off x="3655672" y="4800428"/>
              <a:ext cx="1709210" cy="35637"/>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1" name="Line 33"/>
            <p:cNvSpPr>
              <a:spLocks noChangeShapeType="1"/>
            </p:cNvSpPr>
            <p:nvPr/>
          </p:nvSpPr>
          <p:spPr bwMode="auto">
            <a:xfrm>
              <a:off x="3126598" y="5674908"/>
              <a:ext cx="1399441" cy="342665"/>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2" name="Line 34"/>
            <p:cNvSpPr>
              <a:spLocks noChangeShapeType="1"/>
            </p:cNvSpPr>
            <p:nvPr/>
          </p:nvSpPr>
          <p:spPr bwMode="auto">
            <a:xfrm>
              <a:off x="5614342" y="4897746"/>
              <a:ext cx="61680" cy="497548"/>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3" name="Line 35"/>
            <p:cNvSpPr>
              <a:spLocks noChangeShapeType="1"/>
            </p:cNvSpPr>
            <p:nvPr/>
          </p:nvSpPr>
          <p:spPr bwMode="auto">
            <a:xfrm flipV="1">
              <a:off x="4774128" y="5674908"/>
              <a:ext cx="840213" cy="311140"/>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4" name="Line 36"/>
            <p:cNvSpPr>
              <a:spLocks noChangeShapeType="1"/>
            </p:cNvSpPr>
            <p:nvPr/>
          </p:nvSpPr>
          <p:spPr bwMode="auto">
            <a:xfrm>
              <a:off x="3655672" y="4897746"/>
              <a:ext cx="1772259" cy="560599"/>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5" name="Line 37"/>
            <p:cNvSpPr>
              <a:spLocks noChangeShapeType="1"/>
            </p:cNvSpPr>
            <p:nvPr/>
          </p:nvSpPr>
          <p:spPr bwMode="auto">
            <a:xfrm flipV="1">
              <a:off x="3437737" y="4897746"/>
              <a:ext cx="1896991" cy="497548"/>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6" name="Line 38"/>
            <p:cNvSpPr>
              <a:spLocks noChangeShapeType="1"/>
            </p:cNvSpPr>
            <p:nvPr/>
          </p:nvSpPr>
          <p:spPr bwMode="auto">
            <a:xfrm>
              <a:off x="3562468" y="4990950"/>
              <a:ext cx="963572" cy="777163"/>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7" name="Line 39"/>
            <p:cNvSpPr>
              <a:spLocks noChangeShapeType="1"/>
            </p:cNvSpPr>
            <p:nvPr/>
          </p:nvSpPr>
          <p:spPr bwMode="auto">
            <a:xfrm flipH="1" flipV="1">
              <a:off x="3437737" y="5488499"/>
              <a:ext cx="1958670" cy="93205"/>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8" name="Line 40"/>
            <p:cNvSpPr>
              <a:spLocks noChangeShapeType="1"/>
            </p:cNvSpPr>
            <p:nvPr/>
          </p:nvSpPr>
          <p:spPr bwMode="auto">
            <a:xfrm flipV="1">
              <a:off x="4774128" y="4960797"/>
              <a:ext cx="664769" cy="900522"/>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grpSp>
      <p:grpSp>
        <p:nvGrpSpPr>
          <p:cNvPr id="6" name="Group 5"/>
          <p:cNvGrpSpPr/>
          <p:nvPr/>
        </p:nvGrpSpPr>
        <p:grpSpPr>
          <a:xfrm>
            <a:off x="2902367" y="2382589"/>
            <a:ext cx="2727609" cy="3662397"/>
            <a:chOff x="2978567" y="2382589"/>
            <a:chExt cx="2727609" cy="3662397"/>
          </a:xfrm>
        </p:grpSpPr>
        <p:sp>
          <p:nvSpPr>
            <p:cNvPr id="37" name="Line 29"/>
            <p:cNvSpPr>
              <a:spLocks noChangeShapeType="1"/>
            </p:cNvSpPr>
            <p:nvPr/>
          </p:nvSpPr>
          <p:spPr bwMode="auto">
            <a:xfrm flipV="1">
              <a:off x="3053953" y="3240620"/>
              <a:ext cx="2631663" cy="115135"/>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8" name="Line 30"/>
            <p:cNvSpPr>
              <a:spLocks noChangeShapeType="1"/>
            </p:cNvSpPr>
            <p:nvPr/>
          </p:nvSpPr>
          <p:spPr bwMode="auto">
            <a:xfrm flipV="1">
              <a:off x="3196501" y="2382589"/>
              <a:ext cx="2402764" cy="57568"/>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0" name="Line 50"/>
            <p:cNvSpPr>
              <a:spLocks noChangeShapeType="1"/>
            </p:cNvSpPr>
            <p:nvPr/>
          </p:nvSpPr>
          <p:spPr bwMode="auto">
            <a:xfrm>
              <a:off x="3095073" y="5702321"/>
              <a:ext cx="1399442" cy="342665"/>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1" name="Line 51"/>
            <p:cNvSpPr>
              <a:spLocks noChangeShapeType="1"/>
            </p:cNvSpPr>
            <p:nvPr/>
          </p:nvSpPr>
          <p:spPr bwMode="auto">
            <a:xfrm flipV="1">
              <a:off x="4804283" y="5702321"/>
              <a:ext cx="840213" cy="311140"/>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2" name="Line 52"/>
            <p:cNvSpPr>
              <a:spLocks noChangeShapeType="1"/>
            </p:cNvSpPr>
            <p:nvPr/>
          </p:nvSpPr>
          <p:spPr bwMode="auto">
            <a:xfrm>
              <a:off x="5644496" y="4893634"/>
              <a:ext cx="61680" cy="497549"/>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3" name="Line 53"/>
            <p:cNvSpPr>
              <a:spLocks noChangeShapeType="1"/>
            </p:cNvSpPr>
            <p:nvPr/>
          </p:nvSpPr>
          <p:spPr bwMode="auto">
            <a:xfrm flipV="1">
              <a:off x="3654301" y="4764792"/>
              <a:ext cx="1709211" cy="35637"/>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4" name="Line 54"/>
            <p:cNvSpPr>
              <a:spLocks noChangeShapeType="1"/>
            </p:cNvSpPr>
            <p:nvPr/>
          </p:nvSpPr>
          <p:spPr bwMode="auto">
            <a:xfrm flipV="1">
              <a:off x="2978567" y="4955314"/>
              <a:ext cx="334441" cy="405715"/>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5" name="Line 55"/>
            <p:cNvSpPr>
              <a:spLocks noChangeShapeType="1"/>
            </p:cNvSpPr>
            <p:nvPr/>
          </p:nvSpPr>
          <p:spPr bwMode="auto">
            <a:xfrm flipV="1">
              <a:off x="3436367" y="4863479"/>
              <a:ext cx="1896991" cy="497549"/>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6" name="Line 56"/>
            <p:cNvSpPr>
              <a:spLocks noChangeShapeType="1"/>
            </p:cNvSpPr>
            <p:nvPr/>
          </p:nvSpPr>
          <p:spPr bwMode="auto">
            <a:xfrm>
              <a:off x="3685826" y="4863479"/>
              <a:ext cx="1772259" cy="560600"/>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7" name="Line 57"/>
            <p:cNvSpPr>
              <a:spLocks noChangeShapeType="1"/>
            </p:cNvSpPr>
            <p:nvPr/>
          </p:nvSpPr>
          <p:spPr bwMode="auto">
            <a:xfrm>
              <a:off x="3530942" y="5018364"/>
              <a:ext cx="963573" cy="777163"/>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8" name="Line 58"/>
            <p:cNvSpPr>
              <a:spLocks noChangeShapeType="1"/>
            </p:cNvSpPr>
            <p:nvPr/>
          </p:nvSpPr>
          <p:spPr bwMode="auto">
            <a:xfrm flipH="1" flipV="1">
              <a:off x="3467892" y="5515911"/>
              <a:ext cx="1958670" cy="93205"/>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9" name="Line 59"/>
            <p:cNvSpPr>
              <a:spLocks noChangeShapeType="1"/>
            </p:cNvSpPr>
            <p:nvPr/>
          </p:nvSpPr>
          <p:spPr bwMode="auto">
            <a:xfrm flipV="1">
              <a:off x="4804283" y="4986839"/>
              <a:ext cx="664769" cy="900522"/>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grpSp>
      <p:grpSp>
        <p:nvGrpSpPr>
          <p:cNvPr id="7" name="Group 6"/>
          <p:cNvGrpSpPr/>
          <p:nvPr/>
        </p:nvGrpSpPr>
        <p:grpSpPr>
          <a:xfrm>
            <a:off x="2833833" y="2525136"/>
            <a:ext cx="2946916" cy="3242977"/>
            <a:chOff x="2910033" y="2525136"/>
            <a:chExt cx="2946916" cy="3242977"/>
          </a:xfrm>
        </p:grpSpPr>
        <p:sp>
          <p:nvSpPr>
            <p:cNvPr id="31" name="Line 17"/>
            <p:cNvSpPr>
              <a:spLocks noChangeShapeType="1"/>
            </p:cNvSpPr>
            <p:nvPr/>
          </p:nvSpPr>
          <p:spPr bwMode="auto">
            <a:xfrm>
              <a:off x="3158123" y="3872494"/>
              <a:ext cx="1088302" cy="404343"/>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2" name="Line 18"/>
            <p:cNvSpPr>
              <a:spLocks noChangeShapeType="1"/>
            </p:cNvSpPr>
            <p:nvPr/>
          </p:nvSpPr>
          <p:spPr bwMode="auto">
            <a:xfrm flipV="1">
              <a:off x="5116794" y="3747764"/>
              <a:ext cx="559228" cy="497549"/>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3" name="Line 19"/>
            <p:cNvSpPr>
              <a:spLocks noChangeShapeType="1"/>
            </p:cNvSpPr>
            <p:nvPr/>
          </p:nvSpPr>
          <p:spPr bwMode="auto">
            <a:xfrm flipV="1">
              <a:off x="2910033" y="2611489"/>
              <a:ext cx="0" cy="304285"/>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4" name="Line 20"/>
            <p:cNvSpPr>
              <a:spLocks noChangeShapeType="1"/>
            </p:cNvSpPr>
            <p:nvPr/>
          </p:nvSpPr>
          <p:spPr bwMode="auto">
            <a:xfrm flipV="1">
              <a:off x="5856949" y="2525136"/>
              <a:ext cx="0" cy="253572"/>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5" name="Line 21"/>
            <p:cNvSpPr>
              <a:spLocks noChangeShapeType="1"/>
            </p:cNvSpPr>
            <p:nvPr/>
          </p:nvSpPr>
          <p:spPr bwMode="auto">
            <a:xfrm flipH="1" flipV="1">
              <a:off x="4669959" y="3917725"/>
              <a:ext cx="10966" cy="202857"/>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6" name="Line 23"/>
            <p:cNvSpPr>
              <a:spLocks noChangeShapeType="1"/>
            </p:cNvSpPr>
            <p:nvPr/>
          </p:nvSpPr>
          <p:spPr bwMode="auto">
            <a:xfrm>
              <a:off x="4669959" y="4371414"/>
              <a:ext cx="0" cy="204228"/>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9" name="Line 22"/>
            <p:cNvSpPr>
              <a:spLocks noChangeShapeType="1"/>
            </p:cNvSpPr>
            <p:nvPr/>
          </p:nvSpPr>
          <p:spPr bwMode="auto">
            <a:xfrm flipV="1">
              <a:off x="4276580" y="3126856"/>
              <a:ext cx="0" cy="279614"/>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60" name="Line 26"/>
            <p:cNvSpPr>
              <a:spLocks noChangeShapeType="1"/>
            </p:cNvSpPr>
            <p:nvPr/>
          </p:nvSpPr>
          <p:spPr bwMode="auto">
            <a:xfrm>
              <a:off x="3624147" y="4960797"/>
              <a:ext cx="933419" cy="279614"/>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61" name="Line 27"/>
            <p:cNvSpPr>
              <a:spLocks noChangeShapeType="1"/>
            </p:cNvSpPr>
            <p:nvPr/>
          </p:nvSpPr>
          <p:spPr bwMode="auto">
            <a:xfrm flipV="1">
              <a:off x="3469262" y="5333615"/>
              <a:ext cx="1118457" cy="93205"/>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62" name="Line 24"/>
            <p:cNvSpPr>
              <a:spLocks noChangeShapeType="1"/>
            </p:cNvSpPr>
            <p:nvPr/>
          </p:nvSpPr>
          <p:spPr bwMode="auto">
            <a:xfrm flipV="1">
              <a:off x="4774128" y="4897746"/>
              <a:ext cx="625020" cy="311139"/>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63" name="Line 25"/>
            <p:cNvSpPr>
              <a:spLocks noChangeShapeType="1"/>
            </p:cNvSpPr>
            <p:nvPr/>
          </p:nvSpPr>
          <p:spPr bwMode="auto">
            <a:xfrm>
              <a:off x="4712449" y="5302090"/>
              <a:ext cx="652433" cy="217934"/>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64" name="Line 28"/>
            <p:cNvSpPr>
              <a:spLocks noChangeShapeType="1"/>
            </p:cNvSpPr>
            <p:nvPr/>
          </p:nvSpPr>
          <p:spPr bwMode="auto">
            <a:xfrm flipV="1">
              <a:off x="4650770" y="5333615"/>
              <a:ext cx="30155" cy="434498"/>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grpSp>
      <p:grpSp>
        <p:nvGrpSpPr>
          <p:cNvPr id="106" name="Group 105"/>
          <p:cNvGrpSpPr/>
          <p:nvPr/>
        </p:nvGrpSpPr>
        <p:grpSpPr>
          <a:xfrm>
            <a:off x="6096000" y="4126468"/>
            <a:ext cx="2898019" cy="369332"/>
            <a:chOff x="6169781" y="4126468"/>
            <a:chExt cx="2898019" cy="369332"/>
          </a:xfrm>
        </p:grpSpPr>
        <p:sp>
          <p:nvSpPr>
            <p:cNvPr id="82" name="Line 32"/>
            <p:cNvSpPr>
              <a:spLocks noChangeShapeType="1"/>
            </p:cNvSpPr>
            <p:nvPr/>
          </p:nvSpPr>
          <p:spPr bwMode="auto">
            <a:xfrm>
              <a:off x="6169781" y="4355066"/>
              <a:ext cx="533400" cy="1"/>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04" name="TextBox 103"/>
            <p:cNvSpPr txBox="1"/>
            <p:nvPr/>
          </p:nvSpPr>
          <p:spPr>
            <a:xfrm>
              <a:off x="6779381" y="4126468"/>
              <a:ext cx="2288419" cy="369332"/>
            </a:xfrm>
            <a:prstGeom prst="rect">
              <a:avLst/>
            </a:prstGeom>
            <a:noFill/>
          </p:spPr>
          <p:txBody>
            <a:bodyPr wrap="none" rtlCol="0">
              <a:spAutoFit/>
            </a:bodyPr>
            <a:lstStyle/>
            <a:p>
              <a:r>
                <a:rPr lang="en-US" dirty="0" smtClean="0">
                  <a:solidFill>
                    <a:srgbClr val="FF0000"/>
                  </a:solidFill>
                </a:rPr>
                <a:t>Rotational symmetry</a:t>
              </a:r>
              <a:endParaRPr lang="en-US" dirty="0">
                <a:solidFill>
                  <a:srgbClr val="FF0000"/>
                </a:solidFill>
              </a:endParaRPr>
            </a:p>
          </p:txBody>
        </p:sp>
      </p:grpSp>
      <p:grpSp>
        <p:nvGrpSpPr>
          <p:cNvPr id="107" name="Group 106"/>
          <p:cNvGrpSpPr/>
          <p:nvPr/>
        </p:nvGrpSpPr>
        <p:grpSpPr>
          <a:xfrm>
            <a:off x="6096000" y="4659868"/>
            <a:ext cx="3064719" cy="369332"/>
            <a:chOff x="6169781" y="4126468"/>
            <a:chExt cx="3064719" cy="369332"/>
          </a:xfrm>
        </p:grpSpPr>
        <p:sp>
          <p:nvSpPr>
            <p:cNvPr id="108" name="Line 32"/>
            <p:cNvSpPr>
              <a:spLocks noChangeShapeType="1"/>
            </p:cNvSpPr>
            <p:nvPr/>
          </p:nvSpPr>
          <p:spPr bwMode="auto">
            <a:xfrm>
              <a:off x="6169781" y="4355066"/>
              <a:ext cx="533400" cy="1"/>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solidFill>
                  <a:srgbClr val="008000"/>
                </a:solidFill>
              </a:endParaRPr>
            </a:p>
          </p:txBody>
        </p:sp>
        <p:sp>
          <p:nvSpPr>
            <p:cNvPr id="109" name="TextBox 108"/>
            <p:cNvSpPr txBox="1"/>
            <p:nvPr/>
          </p:nvSpPr>
          <p:spPr>
            <a:xfrm>
              <a:off x="6779381" y="4126468"/>
              <a:ext cx="2455119" cy="369332"/>
            </a:xfrm>
            <a:prstGeom prst="rect">
              <a:avLst/>
            </a:prstGeom>
            <a:noFill/>
          </p:spPr>
          <p:txBody>
            <a:bodyPr wrap="none" rtlCol="0">
              <a:spAutoFit/>
            </a:bodyPr>
            <a:lstStyle/>
            <a:p>
              <a:r>
                <a:rPr lang="en-US" dirty="0" err="1" smtClean="0">
                  <a:solidFill>
                    <a:srgbClr val="008000"/>
                  </a:solidFill>
                </a:rPr>
                <a:t>Reflectional</a:t>
              </a:r>
              <a:r>
                <a:rPr lang="en-US" dirty="0" smtClean="0">
                  <a:solidFill>
                    <a:srgbClr val="008000"/>
                  </a:solidFill>
                </a:rPr>
                <a:t> symmetry</a:t>
              </a:r>
              <a:endParaRPr lang="en-US" dirty="0">
                <a:solidFill>
                  <a:srgbClr val="008000"/>
                </a:solidFill>
              </a:endParaRPr>
            </a:p>
          </p:txBody>
        </p:sp>
      </p:grpSp>
      <p:grpSp>
        <p:nvGrpSpPr>
          <p:cNvPr id="110" name="Group 109"/>
          <p:cNvGrpSpPr/>
          <p:nvPr/>
        </p:nvGrpSpPr>
        <p:grpSpPr>
          <a:xfrm>
            <a:off x="6093581" y="5193268"/>
            <a:ext cx="2051559" cy="369332"/>
            <a:chOff x="6169781" y="4126468"/>
            <a:chExt cx="2051559" cy="369332"/>
          </a:xfrm>
        </p:grpSpPr>
        <p:sp>
          <p:nvSpPr>
            <p:cNvPr id="111" name="Line 32"/>
            <p:cNvSpPr>
              <a:spLocks noChangeShapeType="1"/>
            </p:cNvSpPr>
            <p:nvPr/>
          </p:nvSpPr>
          <p:spPr bwMode="auto">
            <a:xfrm>
              <a:off x="6169781" y="4355066"/>
              <a:ext cx="533400" cy="1"/>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solidFill>
                  <a:srgbClr val="0000FF"/>
                </a:solidFill>
              </a:endParaRPr>
            </a:p>
          </p:txBody>
        </p:sp>
        <p:sp>
          <p:nvSpPr>
            <p:cNvPr id="112" name="TextBox 111"/>
            <p:cNvSpPr txBox="1"/>
            <p:nvPr/>
          </p:nvSpPr>
          <p:spPr>
            <a:xfrm>
              <a:off x="6779381" y="4126468"/>
              <a:ext cx="1441959" cy="369332"/>
            </a:xfrm>
            <a:prstGeom prst="rect">
              <a:avLst/>
            </a:prstGeom>
            <a:noFill/>
          </p:spPr>
          <p:txBody>
            <a:bodyPr wrap="none" rtlCol="0">
              <a:spAutoFit/>
            </a:bodyPr>
            <a:lstStyle/>
            <a:p>
              <a:r>
                <a:rPr lang="en-US" dirty="0" smtClean="0">
                  <a:solidFill>
                    <a:srgbClr val="0000FF"/>
                  </a:solidFill>
                </a:rPr>
                <a:t>Connectivity</a:t>
              </a:r>
              <a:endParaRPr lang="en-US" dirty="0">
                <a:solidFill>
                  <a:srgbClr val="0000FF"/>
                </a:solidFill>
              </a:endParaRPr>
            </a:p>
          </p:txBody>
        </p:sp>
      </p:grpSp>
      <p:sp>
        <p:nvSpPr>
          <p:cNvPr id="113" name="TextBox 112"/>
          <p:cNvSpPr txBox="1"/>
          <p:nvPr/>
        </p:nvSpPr>
        <p:spPr>
          <a:xfrm>
            <a:off x="3657600" y="6258580"/>
            <a:ext cx="2041044" cy="523220"/>
          </a:xfrm>
          <a:prstGeom prst="rect">
            <a:avLst/>
          </a:prstGeom>
          <a:noFill/>
        </p:spPr>
        <p:txBody>
          <a:bodyPr wrap="none" rtlCol="0">
            <a:spAutoFit/>
          </a:bodyPr>
          <a:lstStyle/>
          <a:p>
            <a:r>
              <a:rPr lang="en-US" sz="2800" dirty="0" smtClean="0">
                <a:solidFill>
                  <a:srgbClr val="796B51"/>
                </a:solidFill>
              </a:rPr>
              <a:t>Initial graph</a:t>
            </a:r>
            <a:endParaRPr lang="en-US" sz="2800" dirty="0">
              <a:solidFill>
                <a:srgbClr val="796B51"/>
              </a:solidFill>
            </a:endParaRPr>
          </a:p>
        </p:txBody>
      </p:sp>
    </p:spTree>
    <p:extLst>
      <p:ext uri="{BB962C8B-B14F-4D97-AF65-F5344CB8AC3E}">
        <p14:creationId xmlns:p14="http://schemas.microsoft.com/office/powerpoint/2010/main" val="785321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dissolve">
                                      <p:cBhvr>
                                        <p:cTn id="10" dur="500"/>
                                        <p:tgtEl>
                                          <p:spTgt spid="10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par>
                                <p:cTn id="16" presetID="1" presetClass="entr" presetSubtype="0" fill="hold" nodeType="withEffect">
                                  <p:stCondLst>
                                    <p:cond delay="0"/>
                                  </p:stCondLst>
                                  <p:childTnLst>
                                    <p:set>
                                      <p:cBhvr>
                                        <p:cTn id="17" dur="1" fill="hold">
                                          <p:stCondLst>
                                            <p:cond delay="0"/>
                                          </p:stCondLst>
                                        </p:cTn>
                                        <p:tgtEl>
                                          <p:spTgt spid="10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1000"/>
                                        <p:tgtEl>
                                          <p:spTgt spid="7"/>
                                        </p:tgtEl>
                                      </p:cBhvr>
                                    </p:animEffect>
                                  </p:childTnLst>
                                </p:cTn>
                              </p:par>
                              <p:par>
                                <p:cTn id="23" presetID="9" presetClass="entr" presetSubtype="0" fill="hold" nodeType="with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dissolve">
                                      <p:cBhvr>
                                        <p:cTn id="2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Symmetry hierarchy construction</a:t>
            </a:r>
          </a:p>
        </p:txBody>
      </p:sp>
      <p:pic>
        <p:nvPicPr>
          <p:cNvPr id="65" name="Picture 7" descr="swivel-par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1152" y="1447800"/>
            <a:ext cx="1060889" cy="176814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swivel-part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27561" y="3343420"/>
            <a:ext cx="1465234" cy="65517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 descr="swivel-part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9953" y="2296237"/>
            <a:ext cx="556487" cy="30428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swivel-part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23065" y="2296237"/>
            <a:ext cx="556487" cy="20148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swivel-part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41616" y="4474212"/>
            <a:ext cx="353629" cy="85803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9" descr="swivel-part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66868" y="2811604"/>
            <a:ext cx="404344" cy="95946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0" descr="swivel-part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77636" y="2954153"/>
            <a:ext cx="404344" cy="90874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1" descr="swivel-part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189414" y="4119213"/>
            <a:ext cx="859403" cy="355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2" descr="swivel-part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227003" y="4556451"/>
            <a:ext cx="556487" cy="45368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3" descr="swivel-part1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957194" y="4618131"/>
            <a:ext cx="656545" cy="45368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 descr="swivel-part1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615899" y="5365140"/>
            <a:ext cx="757974" cy="45505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5" descr="swivel-part1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356634" y="5768114"/>
            <a:ext cx="404344" cy="55648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swivel-part13"/>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288682" y="5395295"/>
            <a:ext cx="807318" cy="405715"/>
          </a:xfrm>
          <a:prstGeom prst="rect">
            <a:avLst/>
          </a:prstGeom>
          <a:noFill/>
          <a:extLst>
            <a:ext uri="{909E8E84-426E-40dd-AFC4-6F175D3DCCD1}">
              <a14:hiddenFill xmlns:a14="http://schemas.microsoft.com/office/drawing/2010/main">
                <a:solidFill>
                  <a:srgbClr val="FFFFFF"/>
                </a:solidFill>
              </a14:hiddenFill>
            </a:ext>
          </a:extLst>
        </p:spPr>
      </p:pic>
      <p:sp>
        <p:nvSpPr>
          <p:cNvPr id="79" name="Line 31"/>
          <p:cNvSpPr>
            <a:spLocks noChangeShapeType="1"/>
          </p:cNvSpPr>
          <p:nvPr/>
        </p:nvSpPr>
        <p:spPr bwMode="auto">
          <a:xfrm flipV="1">
            <a:off x="2957194" y="4960797"/>
            <a:ext cx="334441" cy="405715"/>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80" name="Line 32"/>
          <p:cNvSpPr>
            <a:spLocks noChangeShapeType="1"/>
          </p:cNvSpPr>
          <p:nvPr/>
        </p:nvSpPr>
        <p:spPr bwMode="auto">
          <a:xfrm flipV="1">
            <a:off x="3579472" y="4800428"/>
            <a:ext cx="1709210" cy="35637"/>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81" name="Line 33"/>
          <p:cNvSpPr>
            <a:spLocks noChangeShapeType="1"/>
          </p:cNvSpPr>
          <p:nvPr/>
        </p:nvSpPr>
        <p:spPr bwMode="auto">
          <a:xfrm>
            <a:off x="3050398" y="5674908"/>
            <a:ext cx="1399441" cy="342665"/>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83" name="Line 34"/>
          <p:cNvSpPr>
            <a:spLocks noChangeShapeType="1"/>
          </p:cNvSpPr>
          <p:nvPr/>
        </p:nvSpPr>
        <p:spPr bwMode="auto">
          <a:xfrm>
            <a:off x="5538142" y="4897746"/>
            <a:ext cx="61680" cy="497548"/>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84" name="Line 35"/>
          <p:cNvSpPr>
            <a:spLocks noChangeShapeType="1"/>
          </p:cNvSpPr>
          <p:nvPr/>
        </p:nvSpPr>
        <p:spPr bwMode="auto">
          <a:xfrm flipV="1">
            <a:off x="4697928" y="5674908"/>
            <a:ext cx="840213" cy="311140"/>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85" name="Line 36"/>
          <p:cNvSpPr>
            <a:spLocks noChangeShapeType="1"/>
          </p:cNvSpPr>
          <p:nvPr/>
        </p:nvSpPr>
        <p:spPr bwMode="auto">
          <a:xfrm>
            <a:off x="3579472" y="4897746"/>
            <a:ext cx="1772259" cy="560599"/>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86" name="Line 37"/>
          <p:cNvSpPr>
            <a:spLocks noChangeShapeType="1"/>
          </p:cNvSpPr>
          <p:nvPr/>
        </p:nvSpPr>
        <p:spPr bwMode="auto">
          <a:xfrm flipV="1">
            <a:off x="3361537" y="4897746"/>
            <a:ext cx="1896991" cy="497548"/>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87" name="Line 38"/>
          <p:cNvSpPr>
            <a:spLocks noChangeShapeType="1"/>
          </p:cNvSpPr>
          <p:nvPr/>
        </p:nvSpPr>
        <p:spPr bwMode="auto">
          <a:xfrm>
            <a:off x="3486268" y="4990950"/>
            <a:ext cx="963572" cy="777163"/>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88" name="Line 39"/>
          <p:cNvSpPr>
            <a:spLocks noChangeShapeType="1"/>
          </p:cNvSpPr>
          <p:nvPr/>
        </p:nvSpPr>
        <p:spPr bwMode="auto">
          <a:xfrm flipH="1" flipV="1">
            <a:off x="3361537" y="5488499"/>
            <a:ext cx="1958670" cy="93205"/>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89" name="Line 40"/>
          <p:cNvSpPr>
            <a:spLocks noChangeShapeType="1"/>
          </p:cNvSpPr>
          <p:nvPr/>
        </p:nvSpPr>
        <p:spPr bwMode="auto">
          <a:xfrm flipV="1">
            <a:off x="4697928" y="4960797"/>
            <a:ext cx="664769" cy="900522"/>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91" name="Line 29"/>
          <p:cNvSpPr>
            <a:spLocks noChangeShapeType="1"/>
          </p:cNvSpPr>
          <p:nvPr/>
        </p:nvSpPr>
        <p:spPr bwMode="auto">
          <a:xfrm flipV="1">
            <a:off x="2977753" y="3240620"/>
            <a:ext cx="2631663" cy="115135"/>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92" name="Line 30"/>
          <p:cNvSpPr>
            <a:spLocks noChangeShapeType="1"/>
          </p:cNvSpPr>
          <p:nvPr/>
        </p:nvSpPr>
        <p:spPr bwMode="auto">
          <a:xfrm flipV="1">
            <a:off x="3120301" y="2382589"/>
            <a:ext cx="2402764" cy="57568"/>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93" name="Line 50"/>
          <p:cNvSpPr>
            <a:spLocks noChangeShapeType="1"/>
          </p:cNvSpPr>
          <p:nvPr/>
        </p:nvSpPr>
        <p:spPr bwMode="auto">
          <a:xfrm>
            <a:off x="3018873" y="5702321"/>
            <a:ext cx="1399442" cy="342665"/>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94" name="Line 51"/>
          <p:cNvSpPr>
            <a:spLocks noChangeShapeType="1"/>
          </p:cNvSpPr>
          <p:nvPr/>
        </p:nvSpPr>
        <p:spPr bwMode="auto">
          <a:xfrm flipV="1">
            <a:off x="4728083" y="5702321"/>
            <a:ext cx="840213" cy="311140"/>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95" name="Line 52"/>
          <p:cNvSpPr>
            <a:spLocks noChangeShapeType="1"/>
          </p:cNvSpPr>
          <p:nvPr/>
        </p:nvSpPr>
        <p:spPr bwMode="auto">
          <a:xfrm>
            <a:off x="5568296" y="4893634"/>
            <a:ext cx="61680" cy="497549"/>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96" name="Line 53"/>
          <p:cNvSpPr>
            <a:spLocks noChangeShapeType="1"/>
          </p:cNvSpPr>
          <p:nvPr/>
        </p:nvSpPr>
        <p:spPr bwMode="auto">
          <a:xfrm flipV="1">
            <a:off x="3578101" y="4764792"/>
            <a:ext cx="1709211" cy="35637"/>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97" name="Line 54"/>
          <p:cNvSpPr>
            <a:spLocks noChangeShapeType="1"/>
          </p:cNvSpPr>
          <p:nvPr/>
        </p:nvSpPr>
        <p:spPr bwMode="auto">
          <a:xfrm flipV="1">
            <a:off x="2902367" y="4955314"/>
            <a:ext cx="334441" cy="405715"/>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98" name="Line 55"/>
          <p:cNvSpPr>
            <a:spLocks noChangeShapeType="1"/>
          </p:cNvSpPr>
          <p:nvPr/>
        </p:nvSpPr>
        <p:spPr bwMode="auto">
          <a:xfrm flipV="1">
            <a:off x="3360167" y="4863479"/>
            <a:ext cx="1896991" cy="497549"/>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99" name="Line 56"/>
          <p:cNvSpPr>
            <a:spLocks noChangeShapeType="1"/>
          </p:cNvSpPr>
          <p:nvPr/>
        </p:nvSpPr>
        <p:spPr bwMode="auto">
          <a:xfrm>
            <a:off x="3609626" y="4863479"/>
            <a:ext cx="1772259" cy="560600"/>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00" name="Line 57"/>
          <p:cNvSpPr>
            <a:spLocks noChangeShapeType="1"/>
          </p:cNvSpPr>
          <p:nvPr/>
        </p:nvSpPr>
        <p:spPr bwMode="auto">
          <a:xfrm>
            <a:off x="3454742" y="5018364"/>
            <a:ext cx="963573" cy="777163"/>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01" name="Line 58"/>
          <p:cNvSpPr>
            <a:spLocks noChangeShapeType="1"/>
          </p:cNvSpPr>
          <p:nvPr/>
        </p:nvSpPr>
        <p:spPr bwMode="auto">
          <a:xfrm flipH="1" flipV="1">
            <a:off x="3391692" y="5515911"/>
            <a:ext cx="1958670" cy="93205"/>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02" name="Line 59"/>
          <p:cNvSpPr>
            <a:spLocks noChangeShapeType="1"/>
          </p:cNvSpPr>
          <p:nvPr/>
        </p:nvSpPr>
        <p:spPr bwMode="auto">
          <a:xfrm flipV="1">
            <a:off x="4728083" y="4986839"/>
            <a:ext cx="664769" cy="900522"/>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05" name="Line 17"/>
          <p:cNvSpPr>
            <a:spLocks noChangeShapeType="1"/>
          </p:cNvSpPr>
          <p:nvPr/>
        </p:nvSpPr>
        <p:spPr bwMode="auto">
          <a:xfrm>
            <a:off x="3081923" y="3872494"/>
            <a:ext cx="1088302" cy="404343"/>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13" name="Line 18"/>
          <p:cNvSpPr>
            <a:spLocks noChangeShapeType="1"/>
          </p:cNvSpPr>
          <p:nvPr/>
        </p:nvSpPr>
        <p:spPr bwMode="auto">
          <a:xfrm flipV="1">
            <a:off x="5040594" y="3747764"/>
            <a:ext cx="559228" cy="497549"/>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14" name="Line 19"/>
          <p:cNvSpPr>
            <a:spLocks noChangeShapeType="1"/>
          </p:cNvSpPr>
          <p:nvPr/>
        </p:nvSpPr>
        <p:spPr bwMode="auto">
          <a:xfrm flipV="1">
            <a:off x="2833833" y="2611489"/>
            <a:ext cx="0" cy="304285"/>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15" name="Line 20"/>
          <p:cNvSpPr>
            <a:spLocks noChangeShapeType="1"/>
          </p:cNvSpPr>
          <p:nvPr/>
        </p:nvSpPr>
        <p:spPr bwMode="auto">
          <a:xfrm flipV="1">
            <a:off x="5780749" y="2525136"/>
            <a:ext cx="0" cy="253572"/>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16" name="Line 21"/>
          <p:cNvSpPr>
            <a:spLocks noChangeShapeType="1"/>
          </p:cNvSpPr>
          <p:nvPr/>
        </p:nvSpPr>
        <p:spPr bwMode="auto">
          <a:xfrm flipH="1" flipV="1">
            <a:off x="4593759" y="3917725"/>
            <a:ext cx="10966" cy="202857"/>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17" name="Line 23"/>
          <p:cNvSpPr>
            <a:spLocks noChangeShapeType="1"/>
          </p:cNvSpPr>
          <p:nvPr/>
        </p:nvSpPr>
        <p:spPr bwMode="auto">
          <a:xfrm>
            <a:off x="4593759" y="4371414"/>
            <a:ext cx="0" cy="204228"/>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18" name="Line 22"/>
          <p:cNvSpPr>
            <a:spLocks noChangeShapeType="1"/>
          </p:cNvSpPr>
          <p:nvPr/>
        </p:nvSpPr>
        <p:spPr bwMode="auto">
          <a:xfrm flipV="1">
            <a:off x="4200380" y="3126856"/>
            <a:ext cx="0" cy="279614"/>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19" name="Line 26"/>
          <p:cNvSpPr>
            <a:spLocks noChangeShapeType="1"/>
          </p:cNvSpPr>
          <p:nvPr/>
        </p:nvSpPr>
        <p:spPr bwMode="auto">
          <a:xfrm>
            <a:off x="3547947" y="4960797"/>
            <a:ext cx="933419" cy="279614"/>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20" name="Line 27"/>
          <p:cNvSpPr>
            <a:spLocks noChangeShapeType="1"/>
          </p:cNvSpPr>
          <p:nvPr/>
        </p:nvSpPr>
        <p:spPr bwMode="auto">
          <a:xfrm flipV="1">
            <a:off x="3393062" y="5333615"/>
            <a:ext cx="1118457" cy="93205"/>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21" name="Line 24"/>
          <p:cNvSpPr>
            <a:spLocks noChangeShapeType="1"/>
          </p:cNvSpPr>
          <p:nvPr/>
        </p:nvSpPr>
        <p:spPr bwMode="auto">
          <a:xfrm flipV="1">
            <a:off x="4697928" y="4897746"/>
            <a:ext cx="625020" cy="311139"/>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22" name="Line 25"/>
          <p:cNvSpPr>
            <a:spLocks noChangeShapeType="1"/>
          </p:cNvSpPr>
          <p:nvPr/>
        </p:nvSpPr>
        <p:spPr bwMode="auto">
          <a:xfrm>
            <a:off x="4636249" y="5302090"/>
            <a:ext cx="652433" cy="217934"/>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23" name="Line 28"/>
          <p:cNvSpPr>
            <a:spLocks noChangeShapeType="1"/>
          </p:cNvSpPr>
          <p:nvPr/>
        </p:nvSpPr>
        <p:spPr bwMode="auto">
          <a:xfrm flipV="1">
            <a:off x="4574570" y="5333615"/>
            <a:ext cx="30155" cy="434498"/>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cxnSp>
        <p:nvCxnSpPr>
          <p:cNvPr id="9" name="Straight Connector 8"/>
          <p:cNvCxnSpPr>
            <a:stCxn id="4" idx="5"/>
          </p:cNvCxnSpPr>
          <p:nvPr/>
        </p:nvCxnSpPr>
        <p:spPr>
          <a:xfrm>
            <a:off x="3153848" y="2600045"/>
            <a:ext cx="2484952" cy="295555"/>
          </a:xfrm>
          <a:prstGeom prst="line">
            <a:avLst/>
          </a:prstGeom>
          <a:ln>
            <a:solidFill>
              <a:srgbClr val="0000FF"/>
            </a:solidFill>
          </a:ln>
        </p:spPr>
        <p:style>
          <a:lnRef idx="3">
            <a:schemeClr val="accent2"/>
          </a:lnRef>
          <a:fillRef idx="0">
            <a:schemeClr val="accent2"/>
          </a:fillRef>
          <a:effectRef idx="2">
            <a:schemeClr val="accent2"/>
          </a:effectRef>
          <a:fontRef idx="minor">
            <a:schemeClr val="tx1"/>
          </a:fontRef>
        </p:style>
      </p:cxnSp>
      <p:sp>
        <p:nvSpPr>
          <p:cNvPr id="4" name="Oval 3"/>
          <p:cNvSpPr/>
          <p:nvPr/>
        </p:nvSpPr>
        <p:spPr>
          <a:xfrm>
            <a:off x="2438400" y="2209800"/>
            <a:ext cx="838200" cy="4572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TextBox 10"/>
          <p:cNvSpPr txBox="1"/>
          <p:nvPr/>
        </p:nvSpPr>
        <p:spPr>
          <a:xfrm>
            <a:off x="6553200" y="3429000"/>
            <a:ext cx="1569360" cy="461665"/>
          </a:xfrm>
          <a:prstGeom prst="rect">
            <a:avLst/>
          </a:prstGeom>
          <a:noFill/>
        </p:spPr>
        <p:txBody>
          <a:bodyPr wrap="none" rtlCol="0">
            <a:spAutoFit/>
          </a:bodyPr>
          <a:lstStyle/>
          <a:p>
            <a:r>
              <a:rPr lang="en-US" sz="2400" b="1" dirty="0" smtClean="0"/>
              <a:t>Grouping</a:t>
            </a:r>
            <a:endParaRPr lang="en-US" sz="2400" b="1" dirty="0"/>
          </a:p>
        </p:txBody>
      </p:sp>
      <p:sp>
        <p:nvSpPr>
          <p:cNvPr id="125" name="TextBox 124"/>
          <p:cNvSpPr txBox="1"/>
          <p:nvPr/>
        </p:nvSpPr>
        <p:spPr>
          <a:xfrm>
            <a:off x="6553200" y="3881735"/>
            <a:ext cx="1531539" cy="461665"/>
          </a:xfrm>
          <a:prstGeom prst="rect">
            <a:avLst/>
          </a:prstGeom>
          <a:noFill/>
        </p:spPr>
        <p:txBody>
          <a:bodyPr wrap="none" rtlCol="0">
            <a:spAutoFit/>
          </a:bodyPr>
          <a:lstStyle/>
          <a:p>
            <a:r>
              <a:rPr lang="en-US" sz="2400" dirty="0" smtClean="0">
                <a:solidFill>
                  <a:schemeClr val="bg1">
                    <a:lumMod val="75000"/>
                  </a:schemeClr>
                </a:solidFill>
              </a:rPr>
              <a:t>Assembly</a:t>
            </a:r>
            <a:endParaRPr lang="en-US" sz="2400" dirty="0">
              <a:solidFill>
                <a:schemeClr val="bg1">
                  <a:lumMod val="75000"/>
                </a:schemeClr>
              </a:solidFill>
            </a:endParaRPr>
          </a:p>
        </p:txBody>
      </p:sp>
      <p:sp>
        <p:nvSpPr>
          <p:cNvPr id="126" name="TextBox 125"/>
          <p:cNvSpPr txBox="1"/>
          <p:nvPr/>
        </p:nvSpPr>
        <p:spPr>
          <a:xfrm>
            <a:off x="3200400" y="6258580"/>
            <a:ext cx="3038838" cy="523220"/>
          </a:xfrm>
          <a:prstGeom prst="rect">
            <a:avLst/>
          </a:prstGeom>
          <a:noFill/>
        </p:spPr>
        <p:txBody>
          <a:bodyPr wrap="none" rtlCol="0">
            <a:spAutoFit/>
          </a:bodyPr>
          <a:lstStyle/>
          <a:p>
            <a:r>
              <a:rPr lang="en-US" sz="2800" dirty="0" smtClean="0">
                <a:solidFill>
                  <a:srgbClr val="796B51"/>
                </a:solidFill>
              </a:rPr>
              <a:t>Graph contraction</a:t>
            </a:r>
            <a:endParaRPr lang="en-US" sz="2800" dirty="0">
              <a:solidFill>
                <a:srgbClr val="796B51"/>
              </a:solidFill>
            </a:endParaRPr>
          </a:p>
        </p:txBody>
      </p:sp>
    </p:spTree>
    <p:extLst>
      <p:ext uri="{BB962C8B-B14F-4D97-AF65-F5344CB8AC3E}">
        <p14:creationId xmlns:p14="http://schemas.microsoft.com/office/powerpoint/2010/main" val="880838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67"/>
                                        </p:tgtEl>
                                        <p:attrNameLst>
                                          <p:attrName>style.visibility</p:attrName>
                                        </p:attrNameLst>
                                      </p:cBhvr>
                                      <p:tavLst>
                                        <p:tav tm="0">
                                          <p:val>
                                            <p:strVal val="hidden"/>
                                          </p:val>
                                        </p:tav>
                                        <p:tav tm="50000">
                                          <p:val>
                                            <p:strVal val="visible"/>
                                          </p:val>
                                        </p:tav>
                                      </p:tavLst>
                                    </p:anim>
                                  </p:childTnLst>
                                </p:cTn>
                              </p:par>
                              <p:par>
                                <p:cTn id="7" presetID="35" presetClass="emph" presetSubtype="0" repeatCount="2000" fill="hold" grpId="2" nodeType="withEffect">
                                  <p:stCondLst>
                                    <p:cond delay="0"/>
                                  </p:stCondLst>
                                  <p:childTnLst>
                                    <p:anim calcmode="discrete" valueType="str">
                                      <p:cBhvr>
                                        <p:cTn id="8" dur="1000" fill="hold"/>
                                        <p:tgtEl>
                                          <p:spTgt spid="92"/>
                                        </p:tgtEl>
                                        <p:attrNameLst>
                                          <p:attrName>style.visibility</p:attrName>
                                        </p:attrNameLst>
                                      </p:cBhvr>
                                      <p:tavLst>
                                        <p:tav tm="0">
                                          <p:val>
                                            <p:strVal val="hidden"/>
                                          </p:val>
                                        </p:tav>
                                        <p:tav tm="50000">
                                          <p:val>
                                            <p:strVal val="visible"/>
                                          </p:val>
                                        </p:tav>
                                      </p:tavLst>
                                    </p:anim>
                                  </p:childTnLst>
                                </p:cTn>
                              </p:par>
                              <p:par>
                                <p:cTn id="9" presetID="35" presetClass="emph" presetSubtype="0" repeatCount="2000" fill="hold" nodeType="withEffect">
                                  <p:stCondLst>
                                    <p:cond delay="0"/>
                                  </p:stCondLst>
                                  <p:childTnLst>
                                    <p:anim calcmode="discrete" valueType="str">
                                      <p:cBhvr>
                                        <p:cTn id="10" dur="1000" fill="hold"/>
                                        <p:tgtEl>
                                          <p:spTgt spid="68"/>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92"/>
                                        </p:tgtEl>
                                      </p:cBhvr>
                                    </p:animEffect>
                                    <p:set>
                                      <p:cBhvr>
                                        <p:cTn id="15" dur="1" fill="hold">
                                          <p:stCondLst>
                                            <p:cond delay="499"/>
                                          </p:stCondLst>
                                        </p:cTn>
                                        <p:tgtEl>
                                          <p:spTgt spid="92"/>
                                        </p:tgtEl>
                                        <p:attrNameLst>
                                          <p:attrName>style.visibility</p:attrName>
                                        </p:attrNameLst>
                                      </p:cBhvr>
                                      <p:to>
                                        <p:strVal val="hidden"/>
                                      </p:to>
                                    </p:set>
                                  </p:childTnLst>
                                </p:cTn>
                              </p:par>
                            </p:childTnLst>
                          </p:cTn>
                        </p:par>
                        <p:par>
                          <p:cTn id="16" fill="hold">
                            <p:stCondLst>
                              <p:cond delay="500"/>
                            </p:stCondLst>
                            <p:childTnLst>
                              <p:par>
                                <p:cTn id="17" presetID="0" presetClass="path" presetSubtype="0" accel="50000" decel="50000" fill="hold" nodeType="afterEffect">
                                  <p:stCondLst>
                                    <p:cond delay="0"/>
                                  </p:stCondLst>
                                  <p:childTnLst>
                                    <p:animMotion origin="layout" path="M 4.84633E-6 3.56796E-6 L -0.3261 0.00625 " pathEditMode="relative" rAng="0" ptsTypes="AA">
                                      <p:cBhvr>
                                        <p:cTn id="18" dur="2000" fill="hold"/>
                                        <p:tgtEl>
                                          <p:spTgt spid="68"/>
                                        </p:tgtEl>
                                        <p:attrNameLst>
                                          <p:attrName>ppt_x</p:attrName>
                                          <p:attrName>ppt_y</p:attrName>
                                        </p:attrNameLst>
                                      </p:cBhvr>
                                      <p:rCtr x="-16305" y="301"/>
                                    </p:animMotion>
                                  </p:childTnLst>
                                </p:cTn>
                              </p:par>
                            </p:childTnLst>
                          </p:cTn>
                        </p:par>
                        <p:par>
                          <p:cTn id="19" fill="hold">
                            <p:stCondLst>
                              <p:cond delay="2500"/>
                            </p:stCondLst>
                            <p:childTnLst>
                              <p:par>
                                <p:cTn id="20" presetID="9" presetClass="exit" presetSubtype="0" fill="hold" nodeType="afterEffect">
                                  <p:stCondLst>
                                    <p:cond delay="0"/>
                                  </p:stCondLst>
                                  <p:childTnLst>
                                    <p:animEffect transition="out" filter="dissolve">
                                      <p:cBhvr>
                                        <p:cTn id="21" dur="1000"/>
                                        <p:tgtEl>
                                          <p:spTgt spid="68"/>
                                        </p:tgtEl>
                                      </p:cBhvr>
                                    </p:animEffect>
                                    <p:set>
                                      <p:cBhvr>
                                        <p:cTn id="22" dur="1" fill="hold">
                                          <p:stCondLst>
                                            <p:cond delay="999"/>
                                          </p:stCondLst>
                                        </p:cTn>
                                        <p:tgtEl>
                                          <p:spTgt spid="68"/>
                                        </p:tgtEl>
                                        <p:attrNameLst>
                                          <p:attrName>style.visibility</p:attrName>
                                        </p:attrNameLst>
                                      </p:cBhvr>
                                      <p:to>
                                        <p:strVal val="hidden"/>
                                      </p:to>
                                    </p:set>
                                  </p:childTnLst>
                                </p:cTn>
                              </p:par>
                            </p:childTnLst>
                          </p:cTn>
                        </p:par>
                        <p:par>
                          <p:cTn id="23" fill="hold">
                            <p:stCondLst>
                              <p:cond delay="35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500"/>
                                        <p:tgtEl>
                                          <p:spTgt spid="115"/>
                                        </p:tgtEl>
                                      </p:cBhvr>
                                    </p:animEffect>
                                    <p:set>
                                      <p:cBhvr>
                                        <p:cTn id="31" dur="1" fill="hold">
                                          <p:stCondLst>
                                            <p:cond delay="499"/>
                                          </p:stCondLst>
                                        </p:cTn>
                                        <p:tgtEl>
                                          <p:spTgt spid="115"/>
                                        </p:tgtEl>
                                        <p:attrNameLst>
                                          <p:attrName>style.visibility</p:attrName>
                                        </p:attrNameLst>
                                      </p:cBhvr>
                                      <p:to>
                                        <p:strVal val="hidden"/>
                                      </p:to>
                                    </p:set>
                                  </p:childTnLst>
                                </p:cTn>
                              </p:par>
                            </p:childTnLst>
                          </p:cTn>
                        </p:par>
                        <p:par>
                          <p:cTn id="32" fill="hold">
                            <p:stCondLst>
                              <p:cond delay="500"/>
                            </p:stCondLst>
                            <p:childTnLst>
                              <p:par>
                                <p:cTn id="33" presetID="9"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1" animBg="1"/>
      <p:bldP spid="92" grpId="2" animBg="1"/>
      <p:bldP spid="115"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Symmetry hierarchy construction</a:t>
            </a:r>
          </a:p>
        </p:txBody>
      </p:sp>
      <p:pic>
        <p:nvPicPr>
          <p:cNvPr id="18" name="Picture 7" descr="swivel-par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1152" y="1447800"/>
            <a:ext cx="1060889" cy="17681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wivel-part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27561" y="3343420"/>
            <a:ext cx="1465234" cy="6551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swivel-part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9953" y="2296237"/>
            <a:ext cx="556487" cy="3042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wivel-part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23065" y="2296237"/>
            <a:ext cx="556487" cy="2014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wivel-part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41616" y="4474212"/>
            <a:ext cx="353629" cy="8580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swivel-part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66868" y="2811604"/>
            <a:ext cx="404344" cy="9594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swivel-part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77636" y="2954153"/>
            <a:ext cx="404344" cy="908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swivel-part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189414" y="4119213"/>
            <a:ext cx="859403" cy="355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swivel-part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227003" y="4556451"/>
            <a:ext cx="556487" cy="4536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descr="swivel-part1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957194" y="4618131"/>
            <a:ext cx="656545" cy="4536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swivel-part1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615899" y="5365140"/>
            <a:ext cx="757974" cy="4550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swivel-part1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356634" y="5768114"/>
            <a:ext cx="404344" cy="5564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swivel-part13"/>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288682" y="5395295"/>
            <a:ext cx="807318" cy="405715"/>
          </a:xfrm>
          <a:prstGeom prst="rect">
            <a:avLst/>
          </a:prstGeom>
          <a:noFill/>
          <a:extLst>
            <a:ext uri="{909E8E84-426E-40dd-AFC4-6F175D3DCCD1}">
              <a14:hiddenFill xmlns:a14="http://schemas.microsoft.com/office/drawing/2010/main">
                <a:solidFill>
                  <a:srgbClr val="FFFFFF"/>
                </a:solidFill>
              </a14:hiddenFill>
            </a:ext>
          </a:extLst>
        </p:spPr>
      </p:pic>
      <p:sp>
        <p:nvSpPr>
          <p:cNvPr id="39" name="Line 31"/>
          <p:cNvSpPr>
            <a:spLocks noChangeShapeType="1"/>
          </p:cNvSpPr>
          <p:nvPr/>
        </p:nvSpPr>
        <p:spPr bwMode="auto">
          <a:xfrm flipV="1">
            <a:off x="2957194" y="4960797"/>
            <a:ext cx="334441" cy="405715"/>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0" name="Line 32"/>
          <p:cNvSpPr>
            <a:spLocks noChangeShapeType="1"/>
          </p:cNvSpPr>
          <p:nvPr/>
        </p:nvSpPr>
        <p:spPr bwMode="auto">
          <a:xfrm flipV="1">
            <a:off x="3579472" y="4800428"/>
            <a:ext cx="1709210" cy="35637"/>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1" name="Line 33"/>
          <p:cNvSpPr>
            <a:spLocks noChangeShapeType="1"/>
          </p:cNvSpPr>
          <p:nvPr/>
        </p:nvSpPr>
        <p:spPr bwMode="auto">
          <a:xfrm>
            <a:off x="3050398" y="5674908"/>
            <a:ext cx="1399441" cy="342665"/>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2" name="Line 34"/>
          <p:cNvSpPr>
            <a:spLocks noChangeShapeType="1"/>
          </p:cNvSpPr>
          <p:nvPr/>
        </p:nvSpPr>
        <p:spPr bwMode="auto">
          <a:xfrm>
            <a:off x="5538142" y="4897746"/>
            <a:ext cx="61680" cy="497548"/>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3" name="Line 35"/>
          <p:cNvSpPr>
            <a:spLocks noChangeShapeType="1"/>
          </p:cNvSpPr>
          <p:nvPr/>
        </p:nvSpPr>
        <p:spPr bwMode="auto">
          <a:xfrm flipV="1">
            <a:off x="4697928" y="5674908"/>
            <a:ext cx="840213" cy="311140"/>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4" name="Line 36"/>
          <p:cNvSpPr>
            <a:spLocks noChangeShapeType="1"/>
          </p:cNvSpPr>
          <p:nvPr/>
        </p:nvSpPr>
        <p:spPr bwMode="auto">
          <a:xfrm>
            <a:off x="3579472" y="4897746"/>
            <a:ext cx="1772259" cy="560599"/>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5" name="Line 37"/>
          <p:cNvSpPr>
            <a:spLocks noChangeShapeType="1"/>
          </p:cNvSpPr>
          <p:nvPr/>
        </p:nvSpPr>
        <p:spPr bwMode="auto">
          <a:xfrm flipV="1">
            <a:off x="3361537" y="4897746"/>
            <a:ext cx="1896991" cy="497548"/>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6" name="Line 38"/>
          <p:cNvSpPr>
            <a:spLocks noChangeShapeType="1"/>
          </p:cNvSpPr>
          <p:nvPr/>
        </p:nvSpPr>
        <p:spPr bwMode="auto">
          <a:xfrm>
            <a:off x="3486268" y="4990950"/>
            <a:ext cx="963572" cy="777163"/>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7" name="Line 39"/>
          <p:cNvSpPr>
            <a:spLocks noChangeShapeType="1"/>
          </p:cNvSpPr>
          <p:nvPr/>
        </p:nvSpPr>
        <p:spPr bwMode="auto">
          <a:xfrm flipH="1" flipV="1">
            <a:off x="3361537" y="5488499"/>
            <a:ext cx="1958670" cy="93205"/>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8" name="Line 40"/>
          <p:cNvSpPr>
            <a:spLocks noChangeShapeType="1"/>
          </p:cNvSpPr>
          <p:nvPr/>
        </p:nvSpPr>
        <p:spPr bwMode="auto">
          <a:xfrm flipV="1">
            <a:off x="4697928" y="4960797"/>
            <a:ext cx="664769" cy="900522"/>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7" name="Line 29"/>
          <p:cNvSpPr>
            <a:spLocks noChangeShapeType="1"/>
          </p:cNvSpPr>
          <p:nvPr/>
        </p:nvSpPr>
        <p:spPr bwMode="auto">
          <a:xfrm flipV="1">
            <a:off x="2977753" y="3240620"/>
            <a:ext cx="2631663" cy="115135"/>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8" name="Line 30"/>
          <p:cNvSpPr>
            <a:spLocks noChangeShapeType="1"/>
          </p:cNvSpPr>
          <p:nvPr/>
        </p:nvSpPr>
        <p:spPr bwMode="auto">
          <a:xfrm flipV="1">
            <a:off x="3120301" y="2382589"/>
            <a:ext cx="2402764" cy="57568"/>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0" name="Line 50"/>
          <p:cNvSpPr>
            <a:spLocks noChangeShapeType="1"/>
          </p:cNvSpPr>
          <p:nvPr/>
        </p:nvSpPr>
        <p:spPr bwMode="auto">
          <a:xfrm>
            <a:off x="3018873" y="5702321"/>
            <a:ext cx="1399442" cy="342665"/>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1" name="Line 51"/>
          <p:cNvSpPr>
            <a:spLocks noChangeShapeType="1"/>
          </p:cNvSpPr>
          <p:nvPr/>
        </p:nvSpPr>
        <p:spPr bwMode="auto">
          <a:xfrm flipV="1">
            <a:off x="4728083" y="5702321"/>
            <a:ext cx="840213" cy="311140"/>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2" name="Line 52"/>
          <p:cNvSpPr>
            <a:spLocks noChangeShapeType="1"/>
          </p:cNvSpPr>
          <p:nvPr/>
        </p:nvSpPr>
        <p:spPr bwMode="auto">
          <a:xfrm>
            <a:off x="5568296" y="4893634"/>
            <a:ext cx="61680" cy="497549"/>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3" name="Line 53"/>
          <p:cNvSpPr>
            <a:spLocks noChangeShapeType="1"/>
          </p:cNvSpPr>
          <p:nvPr/>
        </p:nvSpPr>
        <p:spPr bwMode="auto">
          <a:xfrm flipV="1">
            <a:off x="3578101" y="4764792"/>
            <a:ext cx="1709211" cy="35637"/>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4" name="Line 54"/>
          <p:cNvSpPr>
            <a:spLocks noChangeShapeType="1"/>
          </p:cNvSpPr>
          <p:nvPr/>
        </p:nvSpPr>
        <p:spPr bwMode="auto">
          <a:xfrm flipV="1">
            <a:off x="2902367" y="4955314"/>
            <a:ext cx="334441" cy="405715"/>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5" name="Line 55"/>
          <p:cNvSpPr>
            <a:spLocks noChangeShapeType="1"/>
          </p:cNvSpPr>
          <p:nvPr/>
        </p:nvSpPr>
        <p:spPr bwMode="auto">
          <a:xfrm flipV="1">
            <a:off x="3360167" y="4863479"/>
            <a:ext cx="1896991" cy="497549"/>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6" name="Line 56"/>
          <p:cNvSpPr>
            <a:spLocks noChangeShapeType="1"/>
          </p:cNvSpPr>
          <p:nvPr/>
        </p:nvSpPr>
        <p:spPr bwMode="auto">
          <a:xfrm>
            <a:off x="3609626" y="4863479"/>
            <a:ext cx="1772259" cy="560600"/>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7" name="Line 57"/>
          <p:cNvSpPr>
            <a:spLocks noChangeShapeType="1"/>
          </p:cNvSpPr>
          <p:nvPr/>
        </p:nvSpPr>
        <p:spPr bwMode="auto">
          <a:xfrm>
            <a:off x="3454742" y="5018364"/>
            <a:ext cx="963573" cy="777163"/>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8" name="Line 58"/>
          <p:cNvSpPr>
            <a:spLocks noChangeShapeType="1"/>
          </p:cNvSpPr>
          <p:nvPr/>
        </p:nvSpPr>
        <p:spPr bwMode="auto">
          <a:xfrm flipH="1" flipV="1">
            <a:off x="3391692" y="5515911"/>
            <a:ext cx="1958670" cy="93205"/>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59" name="Line 59"/>
          <p:cNvSpPr>
            <a:spLocks noChangeShapeType="1"/>
          </p:cNvSpPr>
          <p:nvPr/>
        </p:nvSpPr>
        <p:spPr bwMode="auto">
          <a:xfrm flipV="1">
            <a:off x="4728083" y="4986839"/>
            <a:ext cx="664769" cy="900522"/>
          </a:xfrm>
          <a:prstGeom prst="line">
            <a:avLst/>
          </a:prstGeom>
          <a:ln>
            <a:solidFill>
              <a:srgbClr val="008000"/>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1" name="Line 17"/>
          <p:cNvSpPr>
            <a:spLocks noChangeShapeType="1"/>
          </p:cNvSpPr>
          <p:nvPr/>
        </p:nvSpPr>
        <p:spPr bwMode="auto">
          <a:xfrm>
            <a:off x="3081923" y="3872494"/>
            <a:ext cx="1088302" cy="404343"/>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2" name="Line 18"/>
          <p:cNvSpPr>
            <a:spLocks noChangeShapeType="1"/>
          </p:cNvSpPr>
          <p:nvPr/>
        </p:nvSpPr>
        <p:spPr bwMode="auto">
          <a:xfrm flipV="1">
            <a:off x="5040594" y="3747764"/>
            <a:ext cx="559228" cy="497549"/>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3" name="Line 19"/>
          <p:cNvSpPr>
            <a:spLocks noChangeShapeType="1"/>
          </p:cNvSpPr>
          <p:nvPr/>
        </p:nvSpPr>
        <p:spPr bwMode="auto">
          <a:xfrm flipV="1">
            <a:off x="2833833" y="2611489"/>
            <a:ext cx="0" cy="304285"/>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4" name="Line 20"/>
          <p:cNvSpPr>
            <a:spLocks noChangeShapeType="1"/>
          </p:cNvSpPr>
          <p:nvPr/>
        </p:nvSpPr>
        <p:spPr bwMode="auto">
          <a:xfrm flipV="1">
            <a:off x="5780749" y="2525136"/>
            <a:ext cx="0" cy="253572"/>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5" name="Line 21"/>
          <p:cNvSpPr>
            <a:spLocks noChangeShapeType="1"/>
          </p:cNvSpPr>
          <p:nvPr/>
        </p:nvSpPr>
        <p:spPr bwMode="auto">
          <a:xfrm flipH="1" flipV="1">
            <a:off x="4593759" y="3917725"/>
            <a:ext cx="10966" cy="202857"/>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6" name="Line 23"/>
          <p:cNvSpPr>
            <a:spLocks noChangeShapeType="1"/>
          </p:cNvSpPr>
          <p:nvPr/>
        </p:nvSpPr>
        <p:spPr bwMode="auto">
          <a:xfrm>
            <a:off x="4593759" y="4371414"/>
            <a:ext cx="0" cy="204228"/>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49" name="Line 22"/>
          <p:cNvSpPr>
            <a:spLocks noChangeShapeType="1"/>
          </p:cNvSpPr>
          <p:nvPr/>
        </p:nvSpPr>
        <p:spPr bwMode="auto">
          <a:xfrm flipV="1">
            <a:off x="4200380" y="3126856"/>
            <a:ext cx="0" cy="279614"/>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60" name="Line 26"/>
          <p:cNvSpPr>
            <a:spLocks noChangeShapeType="1"/>
          </p:cNvSpPr>
          <p:nvPr/>
        </p:nvSpPr>
        <p:spPr bwMode="auto">
          <a:xfrm>
            <a:off x="3547947" y="4960797"/>
            <a:ext cx="933419" cy="279614"/>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61" name="Line 27"/>
          <p:cNvSpPr>
            <a:spLocks noChangeShapeType="1"/>
          </p:cNvSpPr>
          <p:nvPr/>
        </p:nvSpPr>
        <p:spPr bwMode="auto">
          <a:xfrm flipV="1">
            <a:off x="3393062" y="5333615"/>
            <a:ext cx="1118457" cy="93205"/>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62" name="Line 24"/>
          <p:cNvSpPr>
            <a:spLocks noChangeShapeType="1"/>
          </p:cNvSpPr>
          <p:nvPr/>
        </p:nvSpPr>
        <p:spPr bwMode="auto">
          <a:xfrm flipV="1">
            <a:off x="4697928" y="4897746"/>
            <a:ext cx="625020" cy="311139"/>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63" name="Line 25"/>
          <p:cNvSpPr>
            <a:spLocks noChangeShapeType="1"/>
          </p:cNvSpPr>
          <p:nvPr/>
        </p:nvSpPr>
        <p:spPr bwMode="auto">
          <a:xfrm>
            <a:off x="4636249" y="5302090"/>
            <a:ext cx="652433" cy="217934"/>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64" name="Line 28"/>
          <p:cNvSpPr>
            <a:spLocks noChangeShapeType="1"/>
          </p:cNvSpPr>
          <p:nvPr/>
        </p:nvSpPr>
        <p:spPr bwMode="auto">
          <a:xfrm flipV="1">
            <a:off x="4574570" y="5333615"/>
            <a:ext cx="30155" cy="434498"/>
          </a:xfrm>
          <a:prstGeom prst="line">
            <a:avLst/>
          </a:prstGeom>
          <a:ln>
            <a:solidFill>
              <a:srgbClr val="0000FF"/>
            </a:solidFill>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 name="Oval 2"/>
          <p:cNvSpPr/>
          <p:nvPr/>
        </p:nvSpPr>
        <p:spPr>
          <a:xfrm>
            <a:off x="4114800" y="4114800"/>
            <a:ext cx="990600" cy="457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cxnSp>
        <p:nvCxnSpPr>
          <p:cNvPr id="8" name="Straight Connector 7"/>
          <p:cNvCxnSpPr/>
          <p:nvPr/>
        </p:nvCxnSpPr>
        <p:spPr>
          <a:xfrm flipV="1">
            <a:off x="3429000" y="4495800"/>
            <a:ext cx="762000" cy="228600"/>
          </a:xfrm>
          <a:prstGeom prst="line">
            <a:avLst/>
          </a:prstGeom>
          <a:ln>
            <a:solidFill>
              <a:srgbClr val="0000FF"/>
            </a:solidFill>
          </a:ln>
        </p:spPr>
        <p:style>
          <a:lnRef idx="3">
            <a:schemeClr val="accent2"/>
          </a:lnRef>
          <a:fillRef idx="0">
            <a:schemeClr val="accent2"/>
          </a:fillRef>
          <a:effectRef idx="2">
            <a:schemeClr val="accent2"/>
          </a:effectRef>
          <a:fontRef idx="minor">
            <a:schemeClr val="tx1"/>
          </a:fontRef>
        </p:style>
      </p:cxnSp>
      <p:cxnSp>
        <p:nvCxnSpPr>
          <p:cNvPr id="66" name="Straight Connector 65"/>
          <p:cNvCxnSpPr>
            <a:stCxn id="61" idx="0"/>
          </p:cNvCxnSpPr>
          <p:nvPr/>
        </p:nvCxnSpPr>
        <p:spPr>
          <a:xfrm flipV="1">
            <a:off x="3393062" y="4572000"/>
            <a:ext cx="950338" cy="854820"/>
          </a:xfrm>
          <a:prstGeom prst="line">
            <a:avLst/>
          </a:prstGeom>
          <a:ln>
            <a:solidFill>
              <a:srgbClr val="0000FF"/>
            </a:solidFill>
          </a:ln>
        </p:spPr>
        <p:style>
          <a:lnRef idx="3">
            <a:schemeClr val="accent2"/>
          </a:lnRef>
          <a:fillRef idx="0">
            <a:schemeClr val="accent2"/>
          </a:fillRef>
          <a:effectRef idx="2">
            <a:schemeClr val="accent2"/>
          </a:effectRef>
          <a:fontRef idx="minor">
            <a:schemeClr val="tx1"/>
          </a:fontRef>
        </p:style>
      </p:cxnSp>
      <p:cxnSp>
        <p:nvCxnSpPr>
          <p:cNvPr id="69" name="Straight Connector 68"/>
          <p:cNvCxnSpPr>
            <a:stCxn id="64" idx="0"/>
          </p:cNvCxnSpPr>
          <p:nvPr/>
        </p:nvCxnSpPr>
        <p:spPr>
          <a:xfrm flipH="1" flipV="1">
            <a:off x="4572000" y="4572000"/>
            <a:ext cx="2570" cy="1196113"/>
          </a:xfrm>
          <a:prstGeom prst="line">
            <a:avLst/>
          </a:prstGeom>
          <a:ln>
            <a:solidFill>
              <a:srgbClr val="0000FF"/>
            </a:solidFill>
          </a:ln>
        </p:spPr>
        <p:style>
          <a:lnRef idx="3">
            <a:schemeClr val="accent2"/>
          </a:lnRef>
          <a:fillRef idx="0">
            <a:schemeClr val="accent2"/>
          </a:fillRef>
          <a:effectRef idx="2">
            <a:schemeClr val="accent2"/>
          </a:effectRef>
          <a:fontRef idx="minor">
            <a:schemeClr val="tx1"/>
          </a:fontRef>
        </p:style>
      </p:cxnSp>
      <p:cxnSp>
        <p:nvCxnSpPr>
          <p:cNvPr id="73" name="Straight Connector 72"/>
          <p:cNvCxnSpPr>
            <a:stCxn id="63" idx="1"/>
          </p:cNvCxnSpPr>
          <p:nvPr/>
        </p:nvCxnSpPr>
        <p:spPr>
          <a:xfrm flipH="1" flipV="1">
            <a:off x="4800600" y="4572000"/>
            <a:ext cx="488082" cy="948024"/>
          </a:xfrm>
          <a:prstGeom prst="line">
            <a:avLst/>
          </a:prstGeom>
          <a:ln>
            <a:solidFill>
              <a:srgbClr val="0000FF"/>
            </a:solidFill>
          </a:ln>
        </p:spPr>
        <p:style>
          <a:lnRef idx="3">
            <a:schemeClr val="accent2"/>
          </a:lnRef>
          <a:fillRef idx="0">
            <a:schemeClr val="accent2"/>
          </a:fillRef>
          <a:effectRef idx="2">
            <a:schemeClr val="accent2"/>
          </a:effectRef>
          <a:fontRef idx="minor">
            <a:schemeClr val="tx1"/>
          </a:fontRef>
        </p:style>
      </p:cxnSp>
      <p:cxnSp>
        <p:nvCxnSpPr>
          <p:cNvPr id="76" name="Straight Connector 75"/>
          <p:cNvCxnSpPr>
            <a:endCxn id="62" idx="1"/>
          </p:cNvCxnSpPr>
          <p:nvPr/>
        </p:nvCxnSpPr>
        <p:spPr>
          <a:xfrm>
            <a:off x="5029200" y="4495800"/>
            <a:ext cx="293748" cy="401946"/>
          </a:xfrm>
          <a:prstGeom prst="line">
            <a:avLst/>
          </a:prstGeom>
          <a:ln>
            <a:solidFill>
              <a:srgbClr val="0000FF"/>
            </a:solidFill>
          </a:ln>
        </p:spPr>
        <p:style>
          <a:lnRef idx="3">
            <a:schemeClr val="accent2"/>
          </a:lnRef>
          <a:fillRef idx="0">
            <a:schemeClr val="accent2"/>
          </a:fillRef>
          <a:effectRef idx="2">
            <a:schemeClr val="accent2"/>
          </a:effectRef>
          <a:fontRef idx="minor">
            <a:schemeClr val="tx1"/>
          </a:fontRef>
        </p:style>
      </p:cxnSp>
      <p:sp>
        <p:nvSpPr>
          <p:cNvPr id="80" name="TextBox 79"/>
          <p:cNvSpPr txBox="1"/>
          <p:nvPr/>
        </p:nvSpPr>
        <p:spPr>
          <a:xfrm>
            <a:off x="6553200" y="3429000"/>
            <a:ext cx="1450788" cy="461665"/>
          </a:xfrm>
          <a:prstGeom prst="rect">
            <a:avLst/>
          </a:prstGeom>
          <a:noFill/>
        </p:spPr>
        <p:txBody>
          <a:bodyPr wrap="none" rtlCol="0">
            <a:spAutoFit/>
          </a:bodyPr>
          <a:lstStyle/>
          <a:p>
            <a:r>
              <a:rPr lang="en-US" sz="2400" dirty="0" smtClean="0">
                <a:solidFill>
                  <a:srgbClr val="B5B5B5"/>
                </a:solidFill>
              </a:rPr>
              <a:t>Grouping</a:t>
            </a:r>
            <a:endParaRPr lang="en-US" sz="2400" dirty="0">
              <a:solidFill>
                <a:srgbClr val="B5B5B5"/>
              </a:solidFill>
            </a:endParaRPr>
          </a:p>
        </p:txBody>
      </p:sp>
      <p:sp>
        <p:nvSpPr>
          <p:cNvPr id="81" name="TextBox 80"/>
          <p:cNvSpPr txBox="1"/>
          <p:nvPr/>
        </p:nvSpPr>
        <p:spPr>
          <a:xfrm>
            <a:off x="6553200" y="3881735"/>
            <a:ext cx="1646605" cy="461665"/>
          </a:xfrm>
          <a:prstGeom prst="rect">
            <a:avLst/>
          </a:prstGeom>
          <a:noFill/>
        </p:spPr>
        <p:txBody>
          <a:bodyPr wrap="none" rtlCol="0">
            <a:spAutoFit/>
          </a:bodyPr>
          <a:lstStyle/>
          <a:p>
            <a:r>
              <a:rPr lang="en-US" sz="2400" b="1" dirty="0" smtClean="0">
                <a:solidFill>
                  <a:schemeClr val="accent5">
                    <a:lumMod val="50000"/>
                  </a:schemeClr>
                </a:solidFill>
              </a:rPr>
              <a:t>Assembly</a:t>
            </a:r>
            <a:endParaRPr lang="en-US" sz="2400" b="1" dirty="0">
              <a:solidFill>
                <a:schemeClr val="accent5">
                  <a:lumMod val="50000"/>
                </a:schemeClr>
              </a:solidFill>
            </a:endParaRPr>
          </a:p>
        </p:txBody>
      </p:sp>
      <p:sp>
        <p:nvSpPr>
          <p:cNvPr id="83" name="TextBox 82"/>
          <p:cNvSpPr txBox="1"/>
          <p:nvPr/>
        </p:nvSpPr>
        <p:spPr>
          <a:xfrm>
            <a:off x="3200400" y="6258580"/>
            <a:ext cx="3038838" cy="523220"/>
          </a:xfrm>
          <a:prstGeom prst="rect">
            <a:avLst/>
          </a:prstGeom>
          <a:noFill/>
        </p:spPr>
        <p:txBody>
          <a:bodyPr wrap="none" rtlCol="0">
            <a:spAutoFit/>
          </a:bodyPr>
          <a:lstStyle/>
          <a:p>
            <a:r>
              <a:rPr lang="en-US" sz="2800" dirty="0" smtClean="0">
                <a:solidFill>
                  <a:srgbClr val="796B51"/>
                </a:solidFill>
              </a:rPr>
              <a:t>Graph contraction</a:t>
            </a:r>
            <a:endParaRPr lang="en-US" sz="2800" dirty="0">
              <a:solidFill>
                <a:srgbClr val="796B51"/>
              </a:solidFill>
            </a:endParaRPr>
          </a:p>
        </p:txBody>
      </p:sp>
    </p:spTree>
    <p:extLst>
      <p:ext uri="{BB962C8B-B14F-4D97-AF65-F5344CB8AC3E}">
        <p14:creationId xmlns:p14="http://schemas.microsoft.com/office/powerpoint/2010/main" val="13089665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2000" fill="hold" grpId="0" nodeType="clickEffect">
                                  <p:stCondLst>
                                    <p:cond delay="0"/>
                                  </p:stCondLst>
                                  <p:childTnLst>
                                    <p:anim calcmode="discrete" valueType="str">
                                      <p:cBhvr>
                                        <p:cTn id="6" dur="1000" fill="hold"/>
                                        <p:tgtEl>
                                          <p:spTgt spid="36"/>
                                        </p:tgtEl>
                                        <p:attrNameLst>
                                          <p:attrName>style.visibility</p:attrName>
                                        </p:attrNameLst>
                                      </p:cBhvr>
                                      <p:tavLst>
                                        <p:tav tm="0">
                                          <p:val>
                                            <p:strVal val="hidden"/>
                                          </p:val>
                                        </p:tav>
                                        <p:tav tm="50000">
                                          <p:val>
                                            <p:strVal val="visible"/>
                                          </p:val>
                                        </p:tav>
                                      </p:tavLst>
                                    </p:anim>
                                  </p:childTnLst>
                                </p:cTn>
                              </p:par>
                              <p:par>
                                <p:cTn id="7" presetID="35" presetClass="emph" presetSubtype="0" repeatCount="2000" fill="hold" nodeType="withEffect">
                                  <p:stCondLst>
                                    <p:cond delay="0"/>
                                  </p:stCondLst>
                                  <p:childTnLst>
                                    <p:anim calcmode="discrete" valueType="str">
                                      <p:cBhvr>
                                        <p:cTn id="8" dur="1000" fill="hold"/>
                                        <p:tgtEl>
                                          <p:spTgt spid="22"/>
                                        </p:tgtEl>
                                        <p:attrNameLst>
                                          <p:attrName>style.visibility</p:attrName>
                                        </p:attrNameLst>
                                      </p:cBhvr>
                                      <p:tavLst>
                                        <p:tav tm="0">
                                          <p:val>
                                            <p:strVal val="hidden"/>
                                          </p:val>
                                        </p:tav>
                                        <p:tav tm="50000">
                                          <p:val>
                                            <p:strVal val="visible"/>
                                          </p:val>
                                        </p:tav>
                                      </p:tavLst>
                                    </p:anim>
                                  </p:childTnLst>
                                </p:cTn>
                              </p:par>
                              <p:par>
                                <p:cTn id="9" presetID="35" presetClass="emph" presetSubtype="0" repeatCount="2000" fill="hold" nodeType="withEffect">
                                  <p:stCondLst>
                                    <p:cond delay="0"/>
                                  </p:stCondLst>
                                  <p:childTnLst>
                                    <p:anim calcmode="discrete" valueType="str">
                                      <p:cBhvr>
                                        <p:cTn id="10" dur="1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25"/>
                                        </p:tgtEl>
                                      </p:cBhvr>
                                    </p:animEffect>
                                    <p:set>
                                      <p:cBhvr>
                                        <p:cTn id="18" dur="1" fill="hold">
                                          <p:stCondLst>
                                            <p:cond delay="499"/>
                                          </p:stCondLst>
                                        </p:cTn>
                                        <p:tgtEl>
                                          <p:spTgt spid="25"/>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0" nodeType="clickEffect">
                                  <p:stCondLst>
                                    <p:cond delay="0"/>
                                  </p:stCondLst>
                                  <p:childTnLst>
                                    <p:animEffect transition="out" filter="dissolve">
                                      <p:cBhvr>
                                        <p:cTn id="29" dur="500"/>
                                        <p:tgtEl>
                                          <p:spTgt spid="60"/>
                                        </p:tgtEl>
                                      </p:cBhvr>
                                    </p:animEffect>
                                    <p:set>
                                      <p:cBhvr>
                                        <p:cTn id="30" dur="1" fill="hold">
                                          <p:stCondLst>
                                            <p:cond delay="499"/>
                                          </p:stCondLst>
                                        </p:cTn>
                                        <p:tgtEl>
                                          <p:spTgt spid="60"/>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500"/>
                                        <p:tgtEl>
                                          <p:spTgt spid="61"/>
                                        </p:tgtEl>
                                      </p:cBhvr>
                                    </p:animEffect>
                                    <p:set>
                                      <p:cBhvr>
                                        <p:cTn id="33" dur="1" fill="hold">
                                          <p:stCondLst>
                                            <p:cond delay="499"/>
                                          </p:stCondLst>
                                        </p:cTn>
                                        <p:tgtEl>
                                          <p:spTgt spid="61"/>
                                        </p:tgtEl>
                                        <p:attrNameLst>
                                          <p:attrName>style.visibility</p:attrName>
                                        </p:attrNameLst>
                                      </p:cBhvr>
                                      <p:to>
                                        <p:strVal val="hidden"/>
                                      </p:to>
                                    </p:set>
                                  </p:childTnLst>
                                </p:cTn>
                              </p:par>
                              <p:par>
                                <p:cTn id="34" presetID="9" presetClass="exit" presetSubtype="0" fill="hold" grpId="0" nodeType="withEffect">
                                  <p:stCondLst>
                                    <p:cond delay="0"/>
                                  </p:stCondLst>
                                  <p:childTnLst>
                                    <p:animEffect transition="out" filter="dissolve">
                                      <p:cBhvr>
                                        <p:cTn id="35" dur="500"/>
                                        <p:tgtEl>
                                          <p:spTgt spid="64"/>
                                        </p:tgtEl>
                                      </p:cBhvr>
                                    </p:animEffect>
                                    <p:set>
                                      <p:cBhvr>
                                        <p:cTn id="36" dur="1" fill="hold">
                                          <p:stCondLst>
                                            <p:cond delay="499"/>
                                          </p:stCondLst>
                                        </p:cTn>
                                        <p:tgtEl>
                                          <p:spTgt spid="64"/>
                                        </p:tgtEl>
                                        <p:attrNameLst>
                                          <p:attrName>style.visibility</p:attrName>
                                        </p:attrNameLst>
                                      </p:cBhvr>
                                      <p:to>
                                        <p:strVal val="hidden"/>
                                      </p:to>
                                    </p:set>
                                  </p:childTnLst>
                                </p:cTn>
                              </p:par>
                              <p:par>
                                <p:cTn id="37" presetID="9" presetClass="exit" presetSubtype="0" fill="hold" grpId="0" nodeType="withEffect">
                                  <p:stCondLst>
                                    <p:cond delay="0"/>
                                  </p:stCondLst>
                                  <p:childTnLst>
                                    <p:animEffect transition="out" filter="dissolve">
                                      <p:cBhvr>
                                        <p:cTn id="38" dur="500"/>
                                        <p:tgtEl>
                                          <p:spTgt spid="63"/>
                                        </p:tgtEl>
                                      </p:cBhvr>
                                    </p:animEffect>
                                    <p:set>
                                      <p:cBhvr>
                                        <p:cTn id="39" dur="1" fill="hold">
                                          <p:stCondLst>
                                            <p:cond delay="499"/>
                                          </p:stCondLst>
                                        </p:cTn>
                                        <p:tgtEl>
                                          <p:spTgt spid="63"/>
                                        </p:tgtEl>
                                        <p:attrNameLst>
                                          <p:attrName>style.visibility</p:attrName>
                                        </p:attrNameLst>
                                      </p:cBhvr>
                                      <p:to>
                                        <p:strVal val="hidden"/>
                                      </p:to>
                                    </p:set>
                                  </p:childTnLst>
                                </p:cTn>
                              </p:par>
                              <p:par>
                                <p:cTn id="40" presetID="9" presetClass="exit" presetSubtype="0" fill="hold" grpId="0" nodeType="withEffect">
                                  <p:stCondLst>
                                    <p:cond delay="0"/>
                                  </p:stCondLst>
                                  <p:childTnLst>
                                    <p:animEffect transition="out" filter="dissolve">
                                      <p:cBhvr>
                                        <p:cTn id="41" dur="500"/>
                                        <p:tgtEl>
                                          <p:spTgt spid="62"/>
                                        </p:tgtEl>
                                      </p:cBhvr>
                                    </p:animEffect>
                                    <p:set>
                                      <p:cBhvr>
                                        <p:cTn id="42" dur="1" fill="hold">
                                          <p:stCondLst>
                                            <p:cond delay="499"/>
                                          </p:stCondLst>
                                        </p:cTn>
                                        <p:tgtEl>
                                          <p:spTgt spid="62"/>
                                        </p:tgtEl>
                                        <p:attrNameLst>
                                          <p:attrName>style.visibility</p:attrName>
                                        </p:attrNameLst>
                                      </p:cBhvr>
                                      <p:to>
                                        <p:strVal val="hidden"/>
                                      </p:to>
                                    </p:se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par>
                                <p:cTn id="47" presetID="9"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dissolve">
                                      <p:cBhvr>
                                        <p:cTn id="49" dur="500"/>
                                        <p:tgtEl>
                                          <p:spTgt spid="66"/>
                                        </p:tgtEl>
                                      </p:cBhvr>
                                    </p:animEffect>
                                  </p:childTnLst>
                                </p:cTn>
                              </p:par>
                              <p:par>
                                <p:cTn id="50" presetID="9" presetClass="entr" presetSubtype="0" fill="hold"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dissolve">
                                      <p:cBhvr>
                                        <p:cTn id="52" dur="500"/>
                                        <p:tgtEl>
                                          <p:spTgt spid="69"/>
                                        </p:tgtEl>
                                      </p:cBhvr>
                                    </p:animEffect>
                                  </p:childTnLst>
                                </p:cTn>
                              </p:par>
                              <p:par>
                                <p:cTn id="53" presetID="9" presetClass="entr" presetSubtype="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dissolve">
                                      <p:cBhvr>
                                        <p:cTn id="55" dur="500"/>
                                        <p:tgtEl>
                                          <p:spTgt spid="73"/>
                                        </p:tgtEl>
                                      </p:cBhvr>
                                    </p:animEffect>
                                  </p:childTnLst>
                                </p:cTn>
                              </p:par>
                              <p:par>
                                <p:cTn id="56" presetID="9" presetClass="entr" presetSubtype="0" fill="hold" nodeType="with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dissolve">
                                      <p:cBhvr>
                                        <p:cTn id="5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60" grpId="0" animBg="1"/>
      <p:bldP spid="61" grpId="0" animBg="1"/>
      <p:bldP spid="62" grpId="0" animBg="1"/>
      <p:bldP spid="63" grpId="0" animBg="1"/>
      <p:bldP spid="64"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to order these operations?</a:t>
            </a:r>
          </a:p>
          <a:p>
            <a:pPr lvl="1"/>
            <a:r>
              <a:rPr lang="en-US" dirty="0" smtClean="0"/>
              <a:t>Guiding principles</a:t>
            </a:r>
          </a:p>
          <a:p>
            <a:pPr lvl="2"/>
            <a:r>
              <a:rPr lang="en-US" dirty="0" smtClean="0"/>
              <a:t>Perceptual grouping: Gestalt law of symmetry</a:t>
            </a:r>
          </a:p>
          <a:p>
            <a:pPr lvl="2"/>
            <a:r>
              <a:rPr lang="en-US" dirty="0" smtClean="0"/>
              <a:t>Compactness of representation: Occam’s Razor</a:t>
            </a:r>
          </a:p>
        </p:txBody>
      </p:sp>
      <p:grpSp>
        <p:nvGrpSpPr>
          <p:cNvPr id="3" name="Group 2"/>
          <p:cNvGrpSpPr>
            <a:grpSpLocks/>
          </p:cNvGrpSpPr>
          <p:nvPr/>
        </p:nvGrpSpPr>
        <p:grpSpPr bwMode="auto">
          <a:xfrm>
            <a:off x="2362200" y="3276600"/>
            <a:ext cx="4953000" cy="2057400"/>
            <a:chOff x="2362200" y="3276600"/>
            <a:chExt cx="4953000" cy="2057400"/>
          </a:xfrm>
        </p:grpSpPr>
        <p:sp>
          <p:nvSpPr>
            <p:cNvPr id="4" name="Left Bracket 3"/>
            <p:cNvSpPr/>
            <p:nvPr/>
          </p:nvSpPr>
          <p:spPr>
            <a:xfrm>
              <a:off x="2362200" y="3276600"/>
              <a:ext cx="228600" cy="2057400"/>
            </a:xfrm>
            <a:prstGeom prst="leftBracket">
              <a:avLst/>
            </a:prstGeom>
            <a:ln w="76200" cmpd="sng"/>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 name="Left Bracket 4"/>
            <p:cNvSpPr/>
            <p:nvPr/>
          </p:nvSpPr>
          <p:spPr>
            <a:xfrm flipH="1">
              <a:off x="3581400" y="3276600"/>
              <a:ext cx="228600" cy="2057400"/>
            </a:xfrm>
            <a:prstGeom prst="leftBracket">
              <a:avLst/>
            </a:prstGeom>
            <a:ln w="76200" cmpd="sng"/>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Left Bracket 5"/>
            <p:cNvSpPr/>
            <p:nvPr/>
          </p:nvSpPr>
          <p:spPr>
            <a:xfrm>
              <a:off x="4114800" y="3276600"/>
              <a:ext cx="228600" cy="2057400"/>
            </a:xfrm>
            <a:prstGeom prst="leftBracket">
              <a:avLst/>
            </a:prstGeom>
            <a:ln w="76200" cmpd="sng"/>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 name="Left Bracket 6"/>
            <p:cNvSpPr/>
            <p:nvPr/>
          </p:nvSpPr>
          <p:spPr>
            <a:xfrm flipH="1">
              <a:off x="5334000" y="3276600"/>
              <a:ext cx="228600" cy="2057400"/>
            </a:xfrm>
            <a:prstGeom prst="leftBracket">
              <a:avLst/>
            </a:prstGeom>
            <a:ln w="76200" cmpd="sng"/>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Left Bracket 7"/>
            <p:cNvSpPr/>
            <p:nvPr/>
          </p:nvSpPr>
          <p:spPr>
            <a:xfrm>
              <a:off x="5867400" y="3276600"/>
              <a:ext cx="228600" cy="2057400"/>
            </a:xfrm>
            <a:prstGeom prst="leftBracket">
              <a:avLst/>
            </a:prstGeom>
            <a:ln w="76200" cmpd="sng"/>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Left Bracket 8"/>
            <p:cNvSpPr/>
            <p:nvPr/>
          </p:nvSpPr>
          <p:spPr>
            <a:xfrm flipH="1">
              <a:off x="7086600" y="3276600"/>
              <a:ext cx="228600" cy="2057400"/>
            </a:xfrm>
            <a:prstGeom prst="leftBracket">
              <a:avLst/>
            </a:prstGeom>
            <a:ln w="76200" cmpd="sng"/>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15" name="TextBox 14"/>
          <p:cNvSpPr txBox="1"/>
          <p:nvPr/>
        </p:nvSpPr>
        <p:spPr>
          <a:xfrm>
            <a:off x="3198167" y="5943600"/>
            <a:ext cx="3583633" cy="584776"/>
          </a:xfrm>
          <a:prstGeom prst="rect">
            <a:avLst/>
          </a:prstGeom>
          <a:noFill/>
        </p:spPr>
        <p:txBody>
          <a:bodyPr wrap="none" rtlCol="0">
            <a:spAutoFit/>
          </a:bodyPr>
          <a:lstStyle/>
          <a:p>
            <a:r>
              <a:rPr lang="en-US" sz="3200" b="1" dirty="0" smtClean="0">
                <a:solidFill>
                  <a:srgbClr val="796B51"/>
                </a:solidFill>
              </a:rPr>
              <a:t>Precedence rules</a:t>
            </a:r>
            <a:endParaRPr lang="en-US" sz="3200" b="1" dirty="0">
              <a:solidFill>
                <a:srgbClr val="796B51"/>
              </a:solidFill>
            </a:endParaRPr>
          </a:p>
        </p:txBody>
      </p:sp>
      <p:sp>
        <p:nvSpPr>
          <p:cNvPr id="10" name="Rounded Rectangle 9"/>
          <p:cNvSpPr/>
          <p:nvPr/>
        </p:nvSpPr>
        <p:spPr>
          <a:xfrm>
            <a:off x="3505200" y="3124200"/>
            <a:ext cx="914400" cy="2362200"/>
          </a:xfrm>
          <a:prstGeom prst="roundRect">
            <a:avLst/>
          </a:prstGeom>
          <a:noFill/>
          <a:ln w="38100" cmpd="sng">
            <a:solidFill>
              <a:schemeClr val="bg1">
                <a:lumMod val="1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5257800" y="3124200"/>
            <a:ext cx="914400" cy="2362200"/>
          </a:xfrm>
          <a:prstGeom prst="roundRect">
            <a:avLst/>
          </a:prstGeom>
          <a:noFill/>
          <a:ln w="38100" cmpd="sng">
            <a:solidFill>
              <a:schemeClr val="bg1">
                <a:lumMod val="1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209800" y="3124200"/>
            <a:ext cx="457200" cy="2362200"/>
          </a:xfrm>
          <a:prstGeom prst="roundRect">
            <a:avLst/>
          </a:prstGeom>
          <a:noFill/>
          <a:ln w="38100" cmpd="sng">
            <a:solidFill>
              <a:schemeClr val="bg1">
                <a:lumMod val="1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7010400" y="3124200"/>
            <a:ext cx="457200" cy="2362200"/>
          </a:xfrm>
          <a:prstGeom prst="roundRect">
            <a:avLst/>
          </a:prstGeom>
          <a:noFill/>
          <a:ln w="38100" cmpd="sng">
            <a:solidFill>
              <a:schemeClr val="bg1">
                <a:lumMod val="1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2286000" y="3124200"/>
            <a:ext cx="1600200" cy="2362200"/>
          </a:xfrm>
          <a:prstGeom prst="roundRect">
            <a:avLst/>
          </a:prstGeom>
          <a:noFill/>
          <a:ln w="38100" cmpd="sng">
            <a:solidFill>
              <a:schemeClr val="bg1">
                <a:lumMod val="1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4038600" y="3124200"/>
            <a:ext cx="1600200" cy="2362200"/>
          </a:xfrm>
          <a:prstGeom prst="roundRect">
            <a:avLst/>
          </a:prstGeom>
          <a:noFill/>
          <a:ln w="38100" cmpd="sng">
            <a:solidFill>
              <a:schemeClr val="bg1">
                <a:lumMod val="1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5791200" y="3124200"/>
            <a:ext cx="1600200" cy="2362200"/>
          </a:xfrm>
          <a:prstGeom prst="roundRect">
            <a:avLst/>
          </a:prstGeom>
          <a:noFill/>
          <a:ln w="38100" cmpd="sng">
            <a:solidFill>
              <a:schemeClr val="bg1">
                <a:lumMod val="1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942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2"/>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4"/>
                                        </p:tgtEl>
                                        <p:attrNameLst>
                                          <p:attrName>style.visibility</p:attrName>
                                        </p:attrNameLst>
                                      </p:cBhvr>
                                      <p:to>
                                        <p:strVal val="hidden"/>
                                      </p:to>
                                    </p:set>
                                  </p:childTnLst>
                                </p:cTn>
                              </p:par>
                              <p:par>
                                <p:cTn id="40" presetID="9"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0" grpId="1" animBg="1"/>
      <p:bldP spid="12" grpId="0" animBg="1"/>
      <p:bldP spid="12" grpId="1" animBg="1"/>
      <p:bldP spid="13" grpId="0" animBg="1"/>
      <p:bldP spid="13" grpId="1" animBg="1"/>
      <p:bldP spid="14" grpId="0" animBg="1"/>
      <p:bldP spid="14" grpId="1"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Definitions</a:t>
            </a:r>
          </a:p>
          <a:p>
            <a:pPr lvl="1"/>
            <a:r>
              <a:rPr lang="en-US" dirty="0" smtClean="0"/>
              <a:t>Equivalent symmetries</a:t>
            </a:r>
          </a:p>
          <a:p>
            <a:pPr lvl="2"/>
            <a:r>
              <a:rPr lang="en-US" dirty="0" smtClean="0"/>
              <a:t>Rotational: same rotation axis</a:t>
            </a:r>
          </a:p>
          <a:p>
            <a:pPr lvl="2"/>
            <a:r>
              <a:rPr lang="en-US" dirty="0" smtClean="0"/>
              <a:t>Translational: co-linear translation vectors</a:t>
            </a:r>
          </a:p>
          <a:p>
            <a:pPr lvl="2"/>
            <a:r>
              <a:rPr lang="en-US" dirty="0" err="1" smtClean="0"/>
              <a:t>Reflectional</a:t>
            </a:r>
            <a:r>
              <a:rPr lang="en-US" dirty="0" smtClean="0"/>
              <a:t>: same reflection plane</a:t>
            </a:r>
          </a:p>
          <a:p>
            <a:pPr lvl="1"/>
            <a:r>
              <a:rPr lang="en-US" dirty="0" smtClean="0"/>
              <a:t>Symmetry clique</a:t>
            </a:r>
          </a:p>
          <a:p>
            <a:pPr lvl="2"/>
            <a:r>
              <a:rPr lang="en-US" dirty="0" smtClean="0"/>
              <a:t>A clique defined by equivalent symmetry edges</a:t>
            </a:r>
          </a:p>
          <a:p>
            <a:pPr lvl="2"/>
            <a:r>
              <a:rPr lang="en-US" dirty="0" smtClean="0"/>
              <a:t>Grouping symmetry</a:t>
            </a:r>
          </a:p>
          <a:p>
            <a:pPr lvl="2"/>
            <a:r>
              <a:rPr lang="en-US" dirty="0" smtClean="0"/>
              <a:t>Clique order</a:t>
            </a:r>
            <a:endParaRPr lang="en-US" dirty="0"/>
          </a:p>
        </p:txBody>
      </p:sp>
      <p:grpSp>
        <p:nvGrpSpPr>
          <p:cNvPr id="3" name="Group 2"/>
          <p:cNvGrpSpPr>
            <a:grpSpLocks/>
          </p:cNvGrpSpPr>
          <p:nvPr/>
        </p:nvGrpSpPr>
        <p:grpSpPr bwMode="auto">
          <a:xfrm>
            <a:off x="4953000" y="4419600"/>
            <a:ext cx="1736725" cy="1905000"/>
            <a:chOff x="1676400" y="3352800"/>
            <a:chExt cx="1736483" cy="1905000"/>
          </a:xfrm>
        </p:grpSpPr>
        <p:sp>
          <p:nvSpPr>
            <p:cNvPr id="4" name="Trapezoid 3"/>
            <p:cNvSpPr/>
            <p:nvPr/>
          </p:nvSpPr>
          <p:spPr>
            <a:xfrm>
              <a:off x="2220837" y="4641850"/>
              <a:ext cx="673006" cy="615950"/>
            </a:xfrm>
            <a:prstGeom prst="trapezoid">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rapezoid 4"/>
            <p:cNvSpPr/>
            <p:nvPr/>
          </p:nvSpPr>
          <p:spPr>
            <a:xfrm rot="3572513">
              <a:off x="1648576" y="4331537"/>
              <a:ext cx="671512" cy="615864"/>
            </a:xfrm>
            <a:prstGeom prst="trapezoid">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rapezoid 5"/>
            <p:cNvSpPr/>
            <p:nvPr/>
          </p:nvSpPr>
          <p:spPr>
            <a:xfrm rot="7246893">
              <a:off x="1648576" y="3658437"/>
              <a:ext cx="673100" cy="617452"/>
            </a:xfrm>
            <a:prstGeom prst="trapezoid">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rapezoid 6"/>
            <p:cNvSpPr/>
            <p:nvPr/>
          </p:nvSpPr>
          <p:spPr>
            <a:xfrm rot="10800000">
              <a:off x="2220837" y="3352800"/>
              <a:ext cx="673006" cy="615950"/>
            </a:xfrm>
            <a:prstGeom prst="trapezoid">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rapezoid 7"/>
            <p:cNvSpPr/>
            <p:nvPr/>
          </p:nvSpPr>
          <p:spPr>
            <a:xfrm rot="17994165">
              <a:off x="2766814" y="4330743"/>
              <a:ext cx="673100" cy="615864"/>
            </a:xfrm>
            <a:prstGeom prst="trapezoid">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rapezoid 8"/>
            <p:cNvSpPr/>
            <p:nvPr/>
          </p:nvSpPr>
          <p:spPr>
            <a:xfrm rot="14383517">
              <a:off x="2769195" y="3658437"/>
              <a:ext cx="671512" cy="615864"/>
            </a:xfrm>
            <a:prstGeom prst="trapezoid">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Curved Left Arrow 9"/>
          <p:cNvSpPr/>
          <p:nvPr/>
        </p:nvSpPr>
        <p:spPr>
          <a:xfrm>
            <a:off x="5715000" y="4953000"/>
            <a:ext cx="504825" cy="896938"/>
          </a:xfrm>
          <a:prstGeom prst="curvedLeft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extLst>
      <p:ext uri="{BB962C8B-B14F-4D97-AF65-F5344CB8AC3E}">
        <p14:creationId xmlns:p14="http://schemas.microsoft.com/office/powerpoint/2010/main" val="646416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dissolv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Precedence rules</a:t>
            </a:r>
          </a:p>
          <a:p>
            <a:pPr lvl="1"/>
            <a:r>
              <a:rPr lang="en-US" dirty="0" smtClean="0"/>
              <a:t>Grouping-assembly mixing rules</a:t>
            </a:r>
          </a:p>
          <a:p>
            <a:pPr lvl="2"/>
            <a:r>
              <a:rPr lang="en-US" dirty="0" smtClean="0"/>
              <a:t>E.g., M1: grouping before assembly</a:t>
            </a:r>
          </a:p>
        </p:txBody>
      </p:sp>
      <p:sp>
        <p:nvSpPr>
          <p:cNvPr id="3" name="Rectangle 2"/>
          <p:cNvSpPr/>
          <p:nvPr/>
        </p:nvSpPr>
        <p:spPr>
          <a:xfrm>
            <a:off x="4114800" y="3276600"/>
            <a:ext cx="609600" cy="457200"/>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en-US"/>
          </a:p>
        </p:txBody>
      </p:sp>
      <p:sp>
        <p:nvSpPr>
          <p:cNvPr id="4" name="Diagonal Stripe 3"/>
          <p:cNvSpPr/>
          <p:nvPr/>
        </p:nvSpPr>
        <p:spPr>
          <a:xfrm>
            <a:off x="3352800" y="3733800"/>
            <a:ext cx="1066800" cy="1447800"/>
          </a:xfrm>
          <a:prstGeom prst="diagStrip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bg1">
                    <a:lumMod val="10000"/>
                  </a:schemeClr>
                </a:solidFill>
              </a:rPr>
              <a:t>A</a:t>
            </a:r>
            <a:r>
              <a:rPr lang="en-US" sz="2400" b="1" baseline="-25000" dirty="0">
                <a:solidFill>
                  <a:schemeClr val="bg1">
                    <a:lumMod val="10000"/>
                  </a:schemeClr>
                </a:solidFill>
              </a:rPr>
              <a:t>1</a:t>
            </a:r>
          </a:p>
        </p:txBody>
      </p:sp>
      <p:sp>
        <p:nvSpPr>
          <p:cNvPr id="5" name="Diagonal Stripe 4"/>
          <p:cNvSpPr/>
          <p:nvPr/>
        </p:nvSpPr>
        <p:spPr>
          <a:xfrm flipH="1">
            <a:off x="4419600" y="3733800"/>
            <a:ext cx="1066800" cy="1447800"/>
          </a:xfrm>
          <a:prstGeom prst="diagStrip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b="1" dirty="0">
                <a:solidFill>
                  <a:srgbClr val="181818"/>
                </a:solidFill>
              </a:rPr>
              <a:t>A</a:t>
            </a:r>
            <a:r>
              <a:rPr lang="en-US" sz="2400" b="1" baseline="-25000" dirty="0">
                <a:solidFill>
                  <a:srgbClr val="181818"/>
                </a:solidFill>
              </a:rPr>
              <a:t>2</a:t>
            </a:r>
          </a:p>
        </p:txBody>
      </p:sp>
      <p:sp>
        <p:nvSpPr>
          <p:cNvPr id="6" name="Rectangle 5"/>
          <p:cNvSpPr/>
          <p:nvPr/>
        </p:nvSpPr>
        <p:spPr>
          <a:xfrm>
            <a:off x="5486400" y="4495800"/>
            <a:ext cx="609600" cy="6858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2400" b="1" dirty="0">
                <a:solidFill>
                  <a:srgbClr val="181818"/>
                </a:solidFill>
              </a:rPr>
              <a:t>B</a:t>
            </a:r>
          </a:p>
        </p:txBody>
      </p:sp>
      <p:cxnSp>
        <p:nvCxnSpPr>
          <p:cNvPr id="7" name="Straight Connector 6"/>
          <p:cNvCxnSpPr/>
          <p:nvPr/>
        </p:nvCxnSpPr>
        <p:spPr>
          <a:xfrm>
            <a:off x="4419600" y="3276600"/>
            <a:ext cx="0" cy="1905000"/>
          </a:xfrm>
          <a:prstGeom prst="line">
            <a:avLst/>
          </a:prstGeom>
          <a:ln w="38100">
            <a:solidFill>
              <a:schemeClr val="bg1">
                <a:lumMod val="10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9512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par>
                                <p:cTn id="21" presetID="9"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repeatCount="2000" fill="hold" grpId="1" nodeType="clickEffect">
                                  <p:stCondLst>
                                    <p:cond delay="0"/>
                                  </p:stCondLst>
                                  <p:childTnLst>
                                    <p:animEffect transition="out" filter="fade">
                                      <p:cBhvr>
                                        <p:cTn id="27" dur="500" tmFilter="0, 0; .2, .5; .8, .5; 1, 0"/>
                                        <p:tgtEl>
                                          <p:spTgt spid="5"/>
                                        </p:tgtEl>
                                      </p:cBhvr>
                                    </p:animEffect>
                                    <p:animScale>
                                      <p:cBhvr>
                                        <p:cTn id="28" dur="250" autoRev="1" fill="hold"/>
                                        <p:tgtEl>
                                          <p:spTgt spid="5"/>
                                        </p:tgtEl>
                                      </p:cBhvr>
                                      <p:by x="105000" y="105000"/>
                                    </p:animScale>
                                  </p:childTnLst>
                                </p:cTn>
                              </p:par>
                              <p:par>
                                <p:cTn id="29" presetID="26" presetClass="emph" presetSubtype="0" repeatCount="2000" fill="hold" grpId="1" nodeType="withEffect">
                                  <p:stCondLst>
                                    <p:cond delay="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repeatCount="2000" fill="hold" nodeType="clickEffect">
                                  <p:stCondLst>
                                    <p:cond delay="0"/>
                                  </p:stCondLst>
                                  <p:childTnLst>
                                    <p:animEffect transition="out" filter="fade">
                                      <p:cBhvr>
                                        <p:cTn id="35" dur="500" tmFilter="0, 0; .2, .5; .8, .5; 1, 0"/>
                                        <p:tgtEl>
                                          <p:spTgt spid="7"/>
                                        </p:tgtEl>
                                      </p:cBhvr>
                                    </p:animEffect>
                                    <p:animScale>
                                      <p:cBhvr>
                                        <p:cTn id="36" dur="250" autoRev="1" fill="hold"/>
                                        <p:tgtEl>
                                          <p:spTgt spid="7"/>
                                        </p:tgtEl>
                                      </p:cBhvr>
                                      <p:by x="105000" y="105000"/>
                                    </p:animScale>
                                  </p:childTnLst>
                                </p:cTn>
                              </p:par>
                              <p:par>
                                <p:cTn id="37" presetID="26" presetClass="emph" presetSubtype="0" repeatCount="2000" fill="hold" grpId="1" nodeType="withEffect">
                                  <p:stCondLst>
                                    <p:cond delay="0"/>
                                  </p:stCondLst>
                                  <p:childTnLst>
                                    <p:animEffect transition="out" filter="fade">
                                      <p:cBhvr>
                                        <p:cTn id="38" dur="500" tmFilter="0, 0; .2, .5; .8, .5; 1, 0"/>
                                        <p:tgtEl>
                                          <p:spTgt spid="4"/>
                                        </p:tgtEl>
                                      </p:cBhvr>
                                    </p:animEffect>
                                    <p:animScale>
                                      <p:cBhvr>
                                        <p:cTn id="39" dur="250" autoRev="1" fill="hold"/>
                                        <p:tgtEl>
                                          <p:spTgt spid="4"/>
                                        </p:tgtEl>
                                      </p:cBhvr>
                                      <p:by x="105000" y="105000"/>
                                    </p:animScale>
                                  </p:childTnLst>
                                </p:cTn>
                              </p:par>
                              <p:par>
                                <p:cTn id="40" presetID="26" presetClass="emph" presetSubtype="0" repeatCount="2000" fill="hold" grpId="2" nodeType="withEffect">
                                  <p:stCondLst>
                                    <p:cond delay="0"/>
                                  </p:stCondLst>
                                  <p:childTnLst>
                                    <p:animEffect transition="out" filter="fade">
                                      <p:cBhvr>
                                        <p:cTn id="41" dur="500" tmFilter="0, 0; .2, .5; .8, .5; 1, 0"/>
                                        <p:tgtEl>
                                          <p:spTgt spid="5"/>
                                        </p:tgtEl>
                                      </p:cBhvr>
                                    </p:animEffect>
                                    <p:animScale>
                                      <p:cBhvr>
                                        <p:cTn id="42" dur="250" autoRev="1" fill="hold"/>
                                        <p:tgtEl>
                                          <p:spTgt spid="5"/>
                                        </p:tgtEl>
                                      </p:cBhvr>
                                      <p:by x="105000" y="105000"/>
                                    </p:animScale>
                                  </p:childTnLst>
                                </p:cTn>
                              </p:par>
                            </p:childTnLst>
                          </p:cTn>
                        </p:par>
                        <p:par>
                          <p:cTn id="43" fill="hold">
                            <p:stCondLst>
                              <p:cond delay="1000"/>
                            </p:stCondLst>
                            <p:childTnLst>
                              <p:par>
                                <p:cTn id="44" presetID="23" presetClass="emph" presetSubtype="0" fill="hold" nodeType="afterEffect">
                                  <p:stCondLst>
                                    <p:cond delay="0"/>
                                  </p:stCondLst>
                                  <p:childTnLst>
                                    <p:animClr clrSpc="hsl" dir="cw">
                                      <p:cBhvr override="childStyle">
                                        <p:cTn id="45" dur="500" fill="hold"/>
                                        <p:tgtEl>
                                          <p:spTgt spid="7"/>
                                        </p:tgtEl>
                                        <p:attrNameLst>
                                          <p:attrName>style.color</p:attrName>
                                        </p:attrNameLst>
                                      </p:cBhvr>
                                      <p:by>
                                        <p:hsl h="10842353" s="0" l="0"/>
                                      </p:by>
                                    </p:animClr>
                                    <p:animClr clrSpc="hsl" dir="cw">
                                      <p:cBhvr>
                                        <p:cTn id="46" dur="500" fill="hold"/>
                                        <p:tgtEl>
                                          <p:spTgt spid="7"/>
                                        </p:tgtEl>
                                        <p:attrNameLst>
                                          <p:attrName>fillcolor</p:attrName>
                                        </p:attrNameLst>
                                      </p:cBhvr>
                                      <p:by>
                                        <p:hsl h="10842353" s="0" l="0"/>
                                      </p:by>
                                    </p:animClr>
                                    <p:animClr clrSpc="hsl" dir="cw">
                                      <p:cBhvr>
                                        <p:cTn id="47" dur="500" fill="hold"/>
                                        <p:tgtEl>
                                          <p:spTgt spid="7"/>
                                        </p:tgtEl>
                                        <p:attrNameLst>
                                          <p:attrName>stroke.color</p:attrName>
                                        </p:attrNameLst>
                                      </p:cBhvr>
                                      <p:by>
                                        <p:hsl h="10842353" s="0" l="0"/>
                                      </p:by>
                                    </p:animClr>
                                    <p:set>
                                      <p:cBhvr>
                                        <p:cTn id="48" dur="500" fill="hold"/>
                                        <p:tgtEl>
                                          <p:spTgt spid="7"/>
                                        </p:tgtEl>
                                        <p:attrNameLst>
                                          <p:attrName>fill.type</p:attrName>
                                        </p:attrNameLst>
                                      </p:cBhvr>
                                      <p:to>
                                        <p:strVal val="solid"/>
                                      </p:to>
                                    </p:set>
                                  </p:childTnLst>
                                </p:cTn>
                              </p:par>
                              <p:par>
                                <p:cTn id="49" presetID="23" presetClass="emph" presetSubtype="0" fill="hold" grpId="2" nodeType="withEffect">
                                  <p:stCondLst>
                                    <p:cond delay="0"/>
                                  </p:stCondLst>
                                  <p:childTnLst>
                                    <p:animClr clrSpc="hsl" dir="cw">
                                      <p:cBhvr override="childStyle">
                                        <p:cTn id="50" dur="500" fill="hold"/>
                                        <p:tgtEl>
                                          <p:spTgt spid="4"/>
                                        </p:tgtEl>
                                        <p:attrNameLst>
                                          <p:attrName>style.color</p:attrName>
                                        </p:attrNameLst>
                                      </p:cBhvr>
                                      <p:by>
                                        <p:hsl h="10842353" s="0" l="0"/>
                                      </p:by>
                                    </p:animClr>
                                    <p:animClr clrSpc="hsl" dir="cw">
                                      <p:cBhvr>
                                        <p:cTn id="51" dur="500" fill="hold"/>
                                        <p:tgtEl>
                                          <p:spTgt spid="4"/>
                                        </p:tgtEl>
                                        <p:attrNameLst>
                                          <p:attrName>fillcolor</p:attrName>
                                        </p:attrNameLst>
                                      </p:cBhvr>
                                      <p:by>
                                        <p:hsl h="10842353" s="0" l="0"/>
                                      </p:by>
                                    </p:animClr>
                                    <p:animClr clrSpc="hsl" dir="cw">
                                      <p:cBhvr>
                                        <p:cTn id="52" dur="500" fill="hold"/>
                                        <p:tgtEl>
                                          <p:spTgt spid="4"/>
                                        </p:tgtEl>
                                        <p:attrNameLst>
                                          <p:attrName>stroke.color</p:attrName>
                                        </p:attrNameLst>
                                      </p:cBhvr>
                                      <p:by>
                                        <p:hsl h="10842353" s="0" l="0"/>
                                      </p:by>
                                    </p:animClr>
                                    <p:set>
                                      <p:cBhvr>
                                        <p:cTn id="53" dur="500" fill="hold"/>
                                        <p:tgtEl>
                                          <p:spTgt spid="4"/>
                                        </p:tgtEl>
                                        <p:attrNameLst>
                                          <p:attrName>fill.type</p:attrName>
                                        </p:attrNameLst>
                                      </p:cBhvr>
                                      <p:to>
                                        <p:strVal val="solid"/>
                                      </p:to>
                                    </p:set>
                                  </p:childTnLst>
                                </p:cTn>
                              </p:par>
                              <p:par>
                                <p:cTn id="54" presetID="23" presetClass="emph" presetSubtype="0" fill="hold" grpId="3" nodeType="withEffect">
                                  <p:stCondLst>
                                    <p:cond delay="0"/>
                                  </p:stCondLst>
                                  <p:childTnLst>
                                    <p:animClr clrSpc="hsl" dir="cw">
                                      <p:cBhvr override="childStyle">
                                        <p:cTn id="55" dur="500" fill="hold"/>
                                        <p:tgtEl>
                                          <p:spTgt spid="5"/>
                                        </p:tgtEl>
                                        <p:attrNameLst>
                                          <p:attrName>style.color</p:attrName>
                                        </p:attrNameLst>
                                      </p:cBhvr>
                                      <p:by>
                                        <p:hsl h="10842353" s="0" l="0"/>
                                      </p:by>
                                    </p:animClr>
                                    <p:animClr clrSpc="hsl" dir="cw">
                                      <p:cBhvr>
                                        <p:cTn id="56" dur="500" fill="hold"/>
                                        <p:tgtEl>
                                          <p:spTgt spid="5"/>
                                        </p:tgtEl>
                                        <p:attrNameLst>
                                          <p:attrName>fillcolor</p:attrName>
                                        </p:attrNameLst>
                                      </p:cBhvr>
                                      <p:by>
                                        <p:hsl h="10842353" s="0" l="0"/>
                                      </p:by>
                                    </p:animClr>
                                    <p:animClr clrSpc="hsl" dir="cw">
                                      <p:cBhvr>
                                        <p:cTn id="57" dur="500" fill="hold"/>
                                        <p:tgtEl>
                                          <p:spTgt spid="5"/>
                                        </p:tgtEl>
                                        <p:attrNameLst>
                                          <p:attrName>stroke.color</p:attrName>
                                        </p:attrNameLst>
                                      </p:cBhvr>
                                      <p:by>
                                        <p:hsl h="10842353" s="0" l="0"/>
                                      </p:by>
                                    </p:animClr>
                                    <p:set>
                                      <p:cBhvr>
                                        <p:cTn id="5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4" grpId="2" animBg="1"/>
      <p:bldP spid="5" grpId="0" animBg="1"/>
      <p:bldP spid="5" grpId="1" animBg="1"/>
      <p:bldP spid="5" grpId="2" animBg="1"/>
      <p:bldP spid="5" grpId="3" animBg="1"/>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Precedence rules</a:t>
            </a:r>
          </a:p>
          <a:p>
            <a:pPr lvl="1"/>
            <a:r>
              <a:rPr lang="en-US" dirty="0" smtClean="0"/>
              <a:t>Symmetry grouping rules</a:t>
            </a:r>
          </a:p>
          <a:p>
            <a:pPr lvl="2"/>
            <a:r>
              <a:rPr lang="en-US" dirty="0" smtClean="0"/>
              <a:t>E.g., G1: Clique order</a:t>
            </a:r>
          </a:p>
          <a:p>
            <a:pPr lvl="1"/>
            <a:endParaRPr lang="en-US" dirty="0"/>
          </a:p>
        </p:txBody>
      </p:sp>
      <p:sp>
        <p:nvSpPr>
          <p:cNvPr id="3" name="Trapezoid 2"/>
          <p:cNvSpPr/>
          <p:nvPr/>
        </p:nvSpPr>
        <p:spPr>
          <a:xfrm>
            <a:off x="3733800" y="4572000"/>
            <a:ext cx="914400" cy="762000"/>
          </a:xfrm>
          <a:prstGeom prst="trapezoid">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b="1" dirty="0">
                <a:solidFill>
                  <a:srgbClr val="181818"/>
                </a:solidFill>
              </a:rPr>
              <a:t>A</a:t>
            </a:r>
            <a:r>
              <a:rPr lang="en-US" sz="2400" b="1" baseline="-25000" dirty="0">
                <a:solidFill>
                  <a:srgbClr val="181818"/>
                </a:solidFill>
              </a:rPr>
              <a:t>4</a:t>
            </a:r>
          </a:p>
        </p:txBody>
      </p:sp>
      <p:sp>
        <p:nvSpPr>
          <p:cNvPr id="4" name="Trapezoid 3"/>
          <p:cNvSpPr/>
          <p:nvPr/>
        </p:nvSpPr>
        <p:spPr>
          <a:xfrm rot="5400000">
            <a:off x="3048000" y="3886200"/>
            <a:ext cx="914400" cy="762000"/>
          </a:xfrm>
          <a:prstGeom prst="trapezoid">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1" dirty="0">
              <a:solidFill>
                <a:srgbClr val="181818"/>
              </a:solidFill>
            </a:endParaRPr>
          </a:p>
        </p:txBody>
      </p:sp>
      <p:sp>
        <p:nvSpPr>
          <p:cNvPr id="5" name="Trapezoid 4"/>
          <p:cNvSpPr/>
          <p:nvPr/>
        </p:nvSpPr>
        <p:spPr>
          <a:xfrm rot="10800000">
            <a:off x="3733800" y="3200400"/>
            <a:ext cx="914400" cy="762000"/>
          </a:xfrm>
          <a:prstGeom prst="trapezoid">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1" dirty="0">
              <a:solidFill>
                <a:srgbClr val="181818"/>
              </a:solidFill>
            </a:endParaRPr>
          </a:p>
        </p:txBody>
      </p:sp>
      <p:sp>
        <p:nvSpPr>
          <p:cNvPr id="6" name="Trapezoid 5"/>
          <p:cNvSpPr/>
          <p:nvPr/>
        </p:nvSpPr>
        <p:spPr>
          <a:xfrm rot="16200000">
            <a:off x="4419600" y="3886200"/>
            <a:ext cx="914400" cy="762000"/>
          </a:xfrm>
          <a:prstGeom prst="trapezoid">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1" dirty="0">
              <a:solidFill>
                <a:srgbClr val="181818"/>
              </a:solidFill>
            </a:endParaRPr>
          </a:p>
        </p:txBody>
      </p:sp>
      <p:sp>
        <p:nvSpPr>
          <p:cNvPr id="7" name="Trapezoid 6"/>
          <p:cNvSpPr/>
          <p:nvPr/>
        </p:nvSpPr>
        <p:spPr>
          <a:xfrm rot="5400000">
            <a:off x="5181600" y="3886200"/>
            <a:ext cx="914400" cy="762000"/>
          </a:xfrm>
          <a:prstGeom prst="trapezoid">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en-US" sz="2400" b="1" dirty="0">
              <a:solidFill>
                <a:srgbClr val="181818"/>
              </a:solidFill>
            </a:endParaRPr>
          </a:p>
        </p:txBody>
      </p:sp>
      <p:sp>
        <p:nvSpPr>
          <p:cNvPr id="8" name="TextBox 7"/>
          <p:cNvSpPr txBox="1">
            <a:spLocks noChangeArrowheads="1"/>
          </p:cNvSpPr>
          <p:nvPr/>
        </p:nvSpPr>
        <p:spPr bwMode="auto">
          <a:xfrm>
            <a:off x="4648200" y="4038600"/>
            <a:ext cx="474663" cy="461963"/>
          </a:xfrm>
          <a:prstGeom prst="rect">
            <a:avLst/>
          </a:prstGeom>
          <a:noFill/>
          <a:ln w="9525">
            <a:noFill/>
            <a:miter lim="800000"/>
            <a:headEnd/>
            <a:tailEnd/>
          </a:ln>
        </p:spPr>
        <p:txBody>
          <a:bodyPr wrap="none">
            <a:spAutoFit/>
          </a:bodyPr>
          <a:lstStyle/>
          <a:p>
            <a:r>
              <a:rPr lang="en-US" altLang="zh-CN" sz="2400" b="1">
                <a:solidFill>
                  <a:srgbClr val="181818"/>
                </a:solidFill>
                <a:latin typeface="Calibri" pitchFamily="34" charset="0"/>
              </a:rPr>
              <a:t>A</a:t>
            </a:r>
            <a:r>
              <a:rPr lang="en-US" altLang="zh-CN" sz="2400" b="1" baseline="-25000">
                <a:solidFill>
                  <a:srgbClr val="181818"/>
                </a:solidFill>
                <a:latin typeface="Calibri" pitchFamily="34" charset="0"/>
              </a:rPr>
              <a:t>1</a:t>
            </a:r>
          </a:p>
        </p:txBody>
      </p:sp>
      <p:sp>
        <p:nvSpPr>
          <p:cNvPr id="9" name="TextBox 8"/>
          <p:cNvSpPr txBox="1">
            <a:spLocks noChangeArrowheads="1"/>
          </p:cNvSpPr>
          <p:nvPr/>
        </p:nvSpPr>
        <p:spPr bwMode="auto">
          <a:xfrm>
            <a:off x="3968750" y="3271838"/>
            <a:ext cx="479425" cy="461962"/>
          </a:xfrm>
          <a:prstGeom prst="rect">
            <a:avLst/>
          </a:prstGeom>
          <a:noFill/>
          <a:ln w="9525">
            <a:noFill/>
            <a:miter lim="800000"/>
            <a:headEnd/>
            <a:tailEnd/>
          </a:ln>
        </p:spPr>
        <p:txBody>
          <a:bodyPr wrap="none">
            <a:spAutoFit/>
          </a:bodyPr>
          <a:lstStyle/>
          <a:p>
            <a:r>
              <a:rPr lang="en-US" altLang="zh-CN" sz="2400" b="1" dirty="0">
                <a:solidFill>
                  <a:srgbClr val="181818"/>
                </a:solidFill>
                <a:latin typeface="Calibri" pitchFamily="34" charset="0"/>
              </a:rPr>
              <a:t>A</a:t>
            </a:r>
            <a:r>
              <a:rPr lang="en-US" altLang="zh-CN" sz="2400" b="1" baseline="-25000" dirty="0">
                <a:solidFill>
                  <a:srgbClr val="181818"/>
                </a:solidFill>
                <a:latin typeface="Calibri" pitchFamily="34" charset="0"/>
              </a:rPr>
              <a:t>2</a:t>
            </a:r>
          </a:p>
        </p:txBody>
      </p:sp>
      <p:sp>
        <p:nvSpPr>
          <p:cNvPr id="10" name="TextBox 9"/>
          <p:cNvSpPr txBox="1">
            <a:spLocks noChangeArrowheads="1"/>
          </p:cNvSpPr>
          <p:nvPr/>
        </p:nvSpPr>
        <p:spPr bwMode="auto">
          <a:xfrm>
            <a:off x="3200400" y="4038600"/>
            <a:ext cx="479425" cy="461963"/>
          </a:xfrm>
          <a:prstGeom prst="rect">
            <a:avLst/>
          </a:prstGeom>
          <a:noFill/>
          <a:ln w="9525">
            <a:noFill/>
            <a:miter lim="800000"/>
            <a:headEnd/>
            <a:tailEnd/>
          </a:ln>
        </p:spPr>
        <p:txBody>
          <a:bodyPr wrap="none">
            <a:spAutoFit/>
          </a:bodyPr>
          <a:lstStyle/>
          <a:p>
            <a:r>
              <a:rPr lang="en-US" altLang="zh-CN" sz="2400" b="1">
                <a:solidFill>
                  <a:srgbClr val="181818"/>
                </a:solidFill>
                <a:latin typeface="Calibri" pitchFamily="34" charset="0"/>
              </a:rPr>
              <a:t>A</a:t>
            </a:r>
            <a:r>
              <a:rPr lang="en-US" altLang="zh-CN" sz="2400" b="1" baseline="-25000">
                <a:solidFill>
                  <a:srgbClr val="181818"/>
                </a:solidFill>
                <a:latin typeface="Calibri" pitchFamily="34" charset="0"/>
              </a:rPr>
              <a:t>3</a:t>
            </a:r>
          </a:p>
        </p:txBody>
      </p:sp>
      <p:sp>
        <p:nvSpPr>
          <p:cNvPr id="11" name="TextBox 10"/>
          <p:cNvSpPr txBox="1">
            <a:spLocks noChangeArrowheads="1"/>
          </p:cNvSpPr>
          <p:nvPr/>
        </p:nvSpPr>
        <p:spPr bwMode="auto">
          <a:xfrm>
            <a:off x="5410200" y="4038600"/>
            <a:ext cx="357188" cy="461963"/>
          </a:xfrm>
          <a:prstGeom prst="rect">
            <a:avLst/>
          </a:prstGeom>
          <a:noFill/>
          <a:ln w="9525">
            <a:noFill/>
            <a:miter lim="800000"/>
            <a:headEnd/>
            <a:tailEnd/>
          </a:ln>
        </p:spPr>
        <p:txBody>
          <a:bodyPr wrap="none">
            <a:spAutoFit/>
          </a:bodyPr>
          <a:lstStyle/>
          <a:p>
            <a:r>
              <a:rPr lang="en-US" altLang="zh-CN" sz="2400" b="1">
                <a:solidFill>
                  <a:srgbClr val="181818"/>
                </a:solidFill>
                <a:latin typeface="Calibri" pitchFamily="34" charset="0"/>
              </a:rPr>
              <a:t>B</a:t>
            </a:r>
          </a:p>
        </p:txBody>
      </p:sp>
      <p:cxnSp>
        <p:nvCxnSpPr>
          <p:cNvPr id="12" name="Straight Connector 11"/>
          <p:cNvCxnSpPr/>
          <p:nvPr/>
        </p:nvCxnSpPr>
        <p:spPr>
          <a:xfrm>
            <a:off x="5257800" y="3200400"/>
            <a:ext cx="0" cy="2133600"/>
          </a:xfrm>
          <a:prstGeom prst="line">
            <a:avLst/>
          </a:prstGeom>
          <a:ln w="38100" cmpd="sng">
            <a:solidFill>
              <a:schemeClr val="bg1">
                <a:lumMod val="10000"/>
              </a:schemeClr>
            </a:solidFill>
            <a:prstDash val="dash"/>
          </a:ln>
        </p:spPr>
        <p:style>
          <a:lnRef idx="2">
            <a:schemeClr val="accent1"/>
          </a:lnRef>
          <a:fillRef idx="0">
            <a:schemeClr val="accent1"/>
          </a:fillRef>
          <a:effectRef idx="1">
            <a:schemeClr val="accent1"/>
          </a:effectRef>
          <a:fontRef idx="minor">
            <a:schemeClr val="tx1"/>
          </a:fontRef>
        </p:style>
      </p:cxnSp>
      <p:sp>
        <p:nvSpPr>
          <p:cNvPr id="13" name="Curved Left Arrow 12"/>
          <p:cNvSpPr/>
          <p:nvPr/>
        </p:nvSpPr>
        <p:spPr>
          <a:xfrm>
            <a:off x="4191000" y="3962400"/>
            <a:ext cx="381000" cy="68580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extLst>
      <p:ext uri="{BB962C8B-B14F-4D97-AF65-F5344CB8AC3E}">
        <p14:creationId xmlns:p14="http://schemas.microsoft.com/office/powerpoint/2010/main" val="2324316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mph" presetSubtype="0" repeatCount="2000" fill="hold" grpId="0" nodeType="clickEffect">
                                  <p:stCondLst>
                                    <p:cond delay="0"/>
                                  </p:stCondLst>
                                  <p:childTnLst>
                                    <p:animEffect transition="out" filter="fade">
                                      <p:cBhvr>
                                        <p:cTn id="41" dur="500" tmFilter="0, 0; .2, .5; .8, .5; 1, 0"/>
                                        <p:tgtEl>
                                          <p:spTgt spid="6"/>
                                        </p:tgtEl>
                                      </p:cBhvr>
                                    </p:animEffect>
                                    <p:animScale>
                                      <p:cBhvr>
                                        <p:cTn id="42" dur="250" autoRev="1" fill="hold"/>
                                        <p:tgtEl>
                                          <p:spTgt spid="6"/>
                                        </p:tgtEl>
                                      </p:cBhvr>
                                      <p:by x="105000" y="105000"/>
                                    </p:animScale>
                                  </p:childTnLst>
                                </p:cTn>
                              </p:par>
                              <p:par>
                                <p:cTn id="43" presetID="26" presetClass="emph" presetSubtype="0" repeatCount="2000" fill="hold" nodeType="withEffect">
                                  <p:stCondLst>
                                    <p:cond delay="0"/>
                                  </p:stCondLst>
                                  <p:childTnLst>
                                    <p:animEffect transition="out" filter="fade">
                                      <p:cBhvr>
                                        <p:cTn id="44" dur="500" tmFilter="0, 0; .2, .5; .8, .5; 1, 0"/>
                                        <p:tgtEl>
                                          <p:spTgt spid="12"/>
                                        </p:tgtEl>
                                      </p:cBhvr>
                                    </p:animEffect>
                                    <p:animScale>
                                      <p:cBhvr>
                                        <p:cTn id="45" dur="250" autoRev="1" fill="hold"/>
                                        <p:tgtEl>
                                          <p:spTgt spid="12"/>
                                        </p:tgtEl>
                                      </p:cBhvr>
                                      <p:by x="105000" y="105000"/>
                                    </p:animScale>
                                  </p:childTnLst>
                                </p:cTn>
                              </p:par>
                              <p:par>
                                <p:cTn id="46" presetID="26" presetClass="emph" presetSubtype="0" repeatCount="2000" fill="hold" grpId="0" nodeType="withEffect">
                                  <p:stCondLst>
                                    <p:cond delay="0"/>
                                  </p:stCondLst>
                                  <p:childTnLst>
                                    <p:animEffect transition="out" filter="fade">
                                      <p:cBhvr>
                                        <p:cTn id="47" dur="500" tmFilter="0, 0; .2, .5; .8, .5; 1, 0"/>
                                        <p:tgtEl>
                                          <p:spTgt spid="7"/>
                                        </p:tgtEl>
                                      </p:cBhvr>
                                    </p:animEffect>
                                    <p:animScale>
                                      <p:cBhvr>
                                        <p:cTn id="48" dur="250" autoRev="1" fill="hold"/>
                                        <p:tgtEl>
                                          <p:spTgt spid="7"/>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26" presetClass="emph" presetSubtype="0" repeatCount="2000" fill="hold" grpId="1" nodeType="clickEffect">
                                  <p:stCondLst>
                                    <p:cond delay="0"/>
                                  </p:stCondLst>
                                  <p:childTnLst>
                                    <p:animEffect transition="out" filter="fade">
                                      <p:cBhvr>
                                        <p:cTn id="52" dur="500" tmFilter="0, 0; .2, .5; .8, .5; 1, 0"/>
                                        <p:tgtEl>
                                          <p:spTgt spid="3"/>
                                        </p:tgtEl>
                                      </p:cBhvr>
                                    </p:animEffect>
                                    <p:animScale>
                                      <p:cBhvr>
                                        <p:cTn id="53" dur="250" autoRev="1" fill="hold"/>
                                        <p:tgtEl>
                                          <p:spTgt spid="3"/>
                                        </p:tgtEl>
                                      </p:cBhvr>
                                      <p:by x="105000" y="105000"/>
                                    </p:animScale>
                                  </p:childTnLst>
                                </p:cTn>
                              </p:par>
                              <p:par>
                                <p:cTn id="54" presetID="26" presetClass="emph" presetSubtype="0" repeatCount="2000" fill="hold" grpId="0" nodeType="withEffect">
                                  <p:stCondLst>
                                    <p:cond delay="0"/>
                                  </p:stCondLst>
                                  <p:childTnLst>
                                    <p:animEffect transition="out" filter="fade">
                                      <p:cBhvr>
                                        <p:cTn id="55" dur="500" tmFilter="0, 0; .2, .5; .8, .5; 1, 0"/>
                                        <p:tgtEl>
                                          <p:spTgt spid="4"/>
                                        </p:tgtEl>
                                      </p:cBhvr>
                                    </p:animEffect>
                                    <p:animScale>
                                      <p:cBhvr>
                                        <p:cTn id="56" dur="250" autoRev="1" fill="hold"/>
                                        <p:tgtEl>
                                          <p:spTgt spid="4"/>
                                        </p:tgtEl>
                                      </p:cBhvr>
                                      <p:by x="105000" y="105000"/>
                                    </p:animScale>
                                  </p:childTnLst>
                                </p:cTn>
                              </p:par>
                              <p:par>
                                <p:cTn id="57" presetID="26" presetClass="emph" presetSubtype="0" repeatCount="2000" fill="hold" grpId="0" nodeType="withEffect">
                                  <p:stCondLst>
                                    <p:cond delay="0"/>
                                  </p:stCondLst>
                                  <p:childTnLst>
                                    <p:animEffect transition="out" filter="fade">
                                      <p:cBhvr>
                                        <p:cTn id="58" dur="500" tmFilter="0, 0; .2, .5; .8, .5; 1, 0"/>
                                        <p:tgtEl>
                                          <p:spTgt spid="5"/>
                                        </p:tgtEl>
                                      </p:cBhvr>
                                    </p:animEffect>
                                    <p:animScale>
                                      <p:cBhvr>
                                        <p:cTn id="59" dur="250" autoRev="1" fill="hold"/>
                                        <p:tgtEl>
                                          <p:spTgt spid="5"/>
                                        </p:tgtEl>
                                      </p:cBhvr>
                                      <p:by x="105000" y="105000"/>
                                    </p:animScale>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6"/>
                                        </p:tgtEl>
                                      </p:cBhvr>
                                    </p:animEffect>
                                    <p:animScale>
                                      <p:cBhvr>
                                        <p:cTn id="62" dur="250" autoRev="1" fill="hold"/>
                                        <p:tgtEl>
                                          <p:spTgt spid="6"/>
                                        </p:tgtEl>
                                      </p:cBhvr>
                                      <p:by x="105000" y="105000"/>
                                    </p:animScale>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8"/>
                                        </p:tgtEl>
                                      </p:cBhvr>
                                    </p:animEffect>
                                    <p:animScale>
                                      <p:cBhvr>
                                        <p:cTn id="65" dur="250" autoRev="1" fill="hold"/>
                                        <p:tgtEl>
                                          <p:spTgt spid="8"/>
                                        </p:tgtEl>
                                      </p:cBhvr>
                                      <p:by x="105000" y="105000"/>
                                    </p:animScale>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9"/>
                                        </p:tgtEl>
                                      </p:cBhvr>
                                    </p:animEffect>
                                    <p:animScale>
                                      <p:cBhvr>
                                        <p:cTn id="68" dur="250" autoRev="1" fill="hold"/>
                                        <p:tgtEl>
                                          <p:spTgt spid="9"/>
                                        </p:tgtEl>
                                      </p:cBhvr>
                                      <p:by x="105000" y="105000"/>
                                    </p:animScale>
                                  </p:childTnLst>
                                </p:cTn>
                              </p:par>
                              <p:par>
                                <p:cTn id="69" presetID="26" presetClass="emph" presetSubtype="0" repeatCount="2000" fill="hold" grpId="1" nodeType="withEffect">
                                  <p:stCondLst>
                                    <p:cond delay="0"/>
                                  </p:st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13"/>
                                        </p:tgtEl>
                                      </p:cBhvr>
                                    </p:animEffect>
                                    <p:animScale>
                                      <p:cBhvr>
                                        <p:cTn id="74" dur="250" autoRev="1" fill="hold"/>
                                        <p:tgtEl>
                                          <p:spTgt spid="13"/>
                                        </p:tgtEl>
                                      </p:cBhvr>
                                      <p:by x="105000" y="105000"/>
                                    </p:animScale>
                                  </p:childTnLst>
                                </p:cTn>
                              </p:par>
                            </p:childTnLst>
                          </p:cTn>
                        </p:par>
                        <p:par>
                          <p:cTn id="75" fill="hold">
                            <p:stCondLst>
                              <p:cond delay="1000"/>
                            </p:stCondLst>
                            <p:childTnLst>
                              <p:par>
                                <p:cTn id="76" presetID="23" presetClass="emph" presetSubtype="0" fill="hold" grpId="2" nodeType="afterEffect">
                                  <p:stCondLst>
                                    <p:cond delay="0"/>
                                  </p:stCondLst>
                                  <p:childTnLst>
                                    <p:animClr clrSpc="hsl" dir="cw">
                                      <p:cBhvr override="childStyle">
                                        <p:cTn id="77" dur="500" fill="hold"/>
                                        <p:tgtEl>
                                          <p:spTgt spid="3"/>
                                        </p:tgtEl>
                                        <p:attrNameLst>
                                          <p:attrName>style.color</p:attrName>
                                        </p:attrNameLst>
                                      </p:cBhvr>
                                      <p:by>
                                        <p:hsl h="10842353" s="0" l="0"/>
                                      </p:by>
                                    </p:animClr>
                                    <p:animClr clrSpc="hsl" dir="cw">
                                      <p:cBhvr>
                                        <p:cTn id="78" dur="500" fill="hold"/>
                                        <p:tgtEl>
                                          <p:spTgt spid="3"/>
                                        </p:tgtEl>
                                        <p:attrNameLst>
                                          <p:attrName>fillcolor</p:attrName>
                                        </p:attrNameLst>
                                      </p:cBhvr>
                                      <p:by>
                                        <p:hsl h="10842353" s="0" l="0"/>
                                      </p:by>
                                    </p:animClr>
                                    <p:animClr clrSpc="hsl" dir="cw">
                                      <p:cBhvr>
                                        <p:cTn id="79" dur="500" fill="hold"/>
                                        <p:tgtEl>
                                          <p:spTgt spid="3"/>
                                        </p:tgtEl>
                                        <p:attrNameLst>
                                          <p:attrName>stroke.color</p:attrName>
                                        </p:attrNameLst>
                                      </p:cBhvr>
                                      <p:by>
                                        <p:hsl h="10842353" s="0" l="0"/>
                                      </p:by>
                                    </p:animClr>
                                    <p:set>
                                      <p:cBhvr>
                                        <p:cTn id="80" dur="500" fill="hold"/>
                                        <p:tgtEl>
                                          <p:spTgt spid="3"/>
                                        </p:tgtEl>
                                        <p:attrNameLst>
                                          <p:attrName>fill.type</p:attrName>
                                        </p:attrNameLst>
                                      </p:cBhvr>
                                      <p:to>
                                        <p:strVal val="solid"/>
                                      </p:to>
                                    </p:set>
                                  </p:childTnLst>
                                </p:cTn>
                              </p:par>
                              <p:par>
                                <p:cTn id="81" presetID="23" presetClass="emph" presetSubtype="0" fill="hold" grpId="1" nodeType="withEffect">
                                  <p:stCondLst>
                                    <p:cond delay="0"/>
                                  </p:stCondLst>
                                  <p:childTnLst>
                                    <p:animClr clrSpc="hsl" dir="cw">
                                      <p:cBhvr override="childStyle">
                                        <p:cTn id="82" dur="500" fill="hold"/>
                                        <p:tgtEl>
                                          <p:spTgt spid="4"/>
                                        </p:tgtEl>
                                        <p:attrNameLst>
                                          <p:attrName>style.color</p:attrName>
                                        </p:attrNameLst>
                                      </p:cBhvr>
                                      <p:by>
                                        <p:hsl h="10842353" s="0" l="0"/>
                                      </p:by>
                                    </p:animClr>
                                    <p:animClr clrSpc="hsl" dir="cw">
                                      <p:cBhvr>
                                        <p:cTn id="83" dur="500" fill="hold"/>
                                        <p:tgtEl>
                                          <p:spTgt spid="4"/>
                                        </p:tgtEl>
                                        <p:attrNameLst>
                                          <p:attrName>fillcolor</p:attrName>
                                        </p:attrNameLst>
                                      </p:cBhvr>
                                      <p:by>
                                        <p:hsl h="10842353" s="0" l="0"/>
                                      </p:by>
                                    </p:animClr>
                                    <p:animClr clrSpc="hsl" dir="cw">
                                      <p:cBhvr>
                                        <p:cTn id="84" dur="500" fill="hold"/>
                                        <p:tgtEl>
                                          <p:spTgt spid="4"/>
                                        </p:tgtEl>
                                        <p:attrNameLst>
                                          <p:attrName>stroke.color</p:attrName>
                                        </p:attrNameLst>
                                      </p:cBhvr>
                                      <p:by>
                                        <p:hsl h="10842353" s="0" l="0"/>
                                      </p:by>
                                    </p:animClr>
                                    <p:set>
                                      <p:cBhvr>
                                        <p:cTn id="85" dur="500" fill="hold"/>
                                        <p:tgtEl>
                                          <p:spTgt spid="4"/>
                                        </p:tgtEl>
                                        <p:attrNameLst>
                                          <p:attrName>fill.type</p:attrName>
                                        </p:attrNameLst>
                                      </p:cBhvr>
                                      <p:to>
                                        <p:strVal val="solid"/>
                                      </p:to>
                                    </p:set>
                                  </p:childTnLst>
                                </p:cTn>
                              </p:par>
                              <p:par>
                                <p:cTn id="86" presetID="23" presetClass="emph" presetSubtype="0" fill="hold" grpId="1" nodeType="withEffect">
                                  <p:stCondLst>
                                    <p:cond delay="0"/>
                                  </p:stCondLst>
                                  <p:childTnLst>
                                    <p:animClr clrSpc="hsl" dir="cw">
                                      <p:cBhvr override="childStyle">
                                        <p:cTn id="87" dur="500" fill="hold"/>
                                        <p:tgtEl>
                                          <p:spTgt spid="5"/>
                                        </p:tgtEl>
                                        <p:attrNameLst>
                                          <p:attrName>style.color</p:attrName>
                                        </p:attrNameLst>
                                      </p:cBhvr>
                                      <p:by>
                                        <p:hsl h="10842353" s="0" l="0"/>
                                      </p:by>
                                    </p:animClr>
                                    <p:animClr clrSpc="hsl" dir="cw">
                                      <p:cBhvr>
                                        <p:cTn id="88" dur="500" fill="hold"/>
                                        <p:tgtEl>
                                          <p:spTgt spid="5"/>
                                        </p:tgtEl>
                                        <p:attrNameLst>
                                          <p:attrName>fillcolor</p:attrName>
                                        </p:attrNameLst>
                                      </p:cBhvr>
                                      <p:by>
                                        <p:hsl h="10842353" s="0" l="0"/>
                                      </p:by>
                                    </p:animClr>
                                    <p:animClr clrSpc="hsl" dir="cw">
                                      <p:cBhvr>
                                        <p:cTn id="89" dur="500" fill="hold"/>
                                        <p:tgtEl>
                                          <p:spTgt spid="5"/>
                                        </p:tgtEl>
                                        <p:attrNameLst>
                                          <p:attrName>stroke.color</p:attrName>
                                        </p:attrNameLst>
                                      </p:cBhvr>
                                      <p:by>
                                        <p:hsl h="10842353" s="0" l="0"/>
                                      </p:by>
                                    </p:animClr>
                                    <p:set>
                                      <p:cBhvr>
                                        <p:cTn id="90" dur="500" fill="hold"/>
                                        <p:tgtEl>
                                          <p:spTgt spid="5"/>
                                        </p:tgtEl>
                                        <p:attrNameLst>
                                          <p:attrName>fill.type</p:attrName>
                                        </p:attrNameLst>
                                      </p:cBhvr>
                                      <p:to>
                                        <p:strVal val="solid"/>
                                      </p:to>
                                    </p:set>
                                  </p:childTnLst>
                                </p:cTn>
                              </p:par>
                              <p:par>
                                <p:cTn id="91" presetID="23" presetClass="emph" presetSubtype="0" fill="hold" grpId="2" nodeType="withEffect">
                                  <p:stCondLst>
                                    <p:cond delay="0"/>
                                  </p:stCondLst>
                                  <p:childTnLst>
                                    <p:animClr clrSpc="hsl" dir="cw">
                                      <p:cBhvr override="childStyle">
                                        <p:cTn id="92" dur="500" fill="hold"/>
                                        <p:tgtEl>
                                          <p:spTgt spid="6"/>
                                        </p:tgtEl>
                                        <p:attrNameLst>
                                          <p:attrName>style.color</p:attrName>
                                        </p:attrNameLst>
                                      </p:cBhvr>
                                      <p:by>
                                        <p:hsl h="10842353" s="0" l="0"/>
                                      </p:by>
                                    </p:animClr>
                                    <p:animClr clrSpc="hsl" dir="cw">
                                      <p:cBhvr>
                                        <p:cTn id="93" dur="500" fill="hold"/>
                                        <p:tgtEl>
                                          <p:spTgt spid="6"/>
                                        </p:tgtEl>
                                        <p:attrNameLst>
                                          <p:attrName>fillcolor</p:attrName>
                                        </p:attrNameLst>
                                      </p:cBhvr>
                                      <p:by>
                                        <p:hsl h="10842353" s="0" l="0"/>
                                      </p:by>
                                    </p:animClr>
                                    <p:animClr clrSpc="hsl" dir="cw">
                                      <p:cBhvr>
                                        <p:cTn id="94" dur="500" fill="hold"/>
                                        <p:tgtEl>
                                          <p:spTgt spid="6"/>
                                        </p:tgtEl>
                                        <p:attrNameLst>
                                          <p:attrName>stroke.color</p:attrName>
                                        </p:attrNameLst>
                                      </p:cBhvr>
                                      <p:by>
                                        <p:hsl h="10842353" s="0" l="0"/>
                                      </p:by>
                                    </p:animClr>
                                    <p:set>
                                      <p:cBhvr>
                                        <p:cTn id="95" dur="500" fill="hold"/>
                                        <p:tgtEl>
                                          <p:spTgt spid="6"/>
                                        </p:tgtEl>
                                        <p:attrNameLst>
                                          <p:attrName>fill.type</p:attrName>
                                        </p:attrNameLst>
                                      </p:cBhvr>
                                      <p:to>
                                        <p:strVal val="solid"/>
                                      </p:to>
                                    </p:set>
                                  </p:childTnLst>
                                </p:cTn>
                              </p:par>
                              <p:par>
                                <p:cTn id="96" presetID="23" presetClass="emph" presetSubtype="0" fill="hold" grpId="2" nodeType="withEffect">
                                  <p:stCondLst>
                                    <p:cond delay="0"/>
                                  </p:stCondLst>
                                  <p:childTnLst>
                                    <p:animClr clrSpc="hsl" dir="cw">
                                      <p:cBhvr override="childStyle">
                                        <p:cTn id="97" dur="500" fill="hold"/>
                                        <p:tgtEl>
                                          <p:spTgt spid="8"/>
                                        </p:tgtEl>
                                        <p:attrNameLst>
                                          <p:attrName>style.color</p:attrName>
                                        </p:attrNameLst>
                                      </p:cBhvr>
                                      <p:by>
                                        <p:hsl h="10842353" s="0" l="0"/>
                                      </p:by>
                                    </p:animClr>
                                    <p:animClr clrSpc="hsl" dir="cw">
                                      <p:cBhvr>
                                        <p:cTn id="98" dur="500" fill="hold"/>
                                        <p:tgtEl>
                                          <p:spTgt spid="8"/>
                                        </p:tgtEl>
                                        <p:attrNameLst>
                                          <p:attrName>fillcolor</p:attrName>
                                        </p:attrNameLst>
                                      </p:cBhvr>
                                      <p:by>
                                        <p:hsl h="10842353" s="0" l="0"/>
                                      </p:by>
                                    </p:animClr>
                                    <p:animClr clrSpc="hsl" dir="cw">
                                      <p:cBhvr>
                                        <p:cTn id="99" dur="500" fill="hold"/>
                                        <p:tgtEl>
                                          <p:spTgt spid="8"/>
                                        </p:tgtEl>
                                        <p:attrNameLst>
                                          <p:attrName>stroke.color</p:attrName>
                                        </p:attrNameLst>
                                      </p:cBhvr>
                                      <p:by>
                                        <p:hsl h="10842353" s="0" l="0"/>
                                      </p:by>
                                    </p:animClr>
                                    <p:set>
                                      <p:cBhvr>
                                        <p:cTn id="100" dur="500" fill="hold"/>
                                        <p:tgtEl>
                                          <p:spTgt spid="8"/>
                                        </p:tgtEl>
                                        <p:attrNameLst>
                                          <p:attrName>fill.type</p:attrName>
                                        </p:attrNameLst>
                                      </p:cBhvr>
                                      <p:to>
                                        <p:strVal val="solid"/>
                                      </p:to>
                                    </p:set>
                                  </p:childTnLst>
                                </p:cTn>
                              </p:par>
                              <p:par>
                                <p:cTn id="101" presetID="23" presetClass="emph" presetSubtype="0" fill="hold" grpId="2" nodeType="withEffect">
                                  <p:stCondLst>
                                    <p:cond delay="0"/>
                                  </p:stCondLst>
                                  <p:childTnLst>
                                    <p:animClr clrSpc="hsl" dir="cw">
                                      <p:cBhvr override="childStyle">
                                        <p:cTn id="102" dur="500" fill="hold"/>
                                        <p:tgtEl>
                                          <p:spTgt spid="9"/>
                                        </p:tgtEl>
                                        <p:attrNameLst>
                                          <p:attrName>style.color</p:attrName>
                                        </p:attrNameLst>
                                      </p:cBhvr>
                                      <p:by>
                                        <p:hsl h="10842353" s="0" l="0"/>
                                      </p:by>
                                    </p:animClr>
                                    <p:animClr clrSpc="hsl" dir="cw">
                                      <p:cBhvr>
                                        <p:cTn id="103" dur="500" fill="hold"/>
                                        <p:tgtEl>
                                          <p:spTgt spid="9"/>
                                        </p:tgtEl>
                                        <p:attrNameLst>
                                          <p:attrName>fillcolor</p:attrName>
                                        </p:attrNameLst>
                                      </p:cBhvr>
                                      <p:by>
                                        <p:hsl h="10842353" s="0" l="0"/>
                                      </p:by>
                                    </p:animClr>
                                    <p:animClr clrSpc="hsl" dir="cw">
                                      <p:cBhvr>
                                        <p:cTn id="104" dur="500" fill="hold"/>
                                        <p:tgtEl>
                                          <p:spTgt spid="9"/>
                                        </p:tgtEl>
                                        <p:attrNameLst>
                                          <p:attrName>stroke.color</p:attrName>
                                        </p:attrNameLst>
                                      </p:cBhvr>
                                      <p:by>
                                        <p:hsl h="10842353" s="0" l="0"/>
                                      </p:by>
                                    </p:animClr>
                                    <p:set>
                                      <p:cBhvr>
                                        <p:cTn id="105" dur="500" fill="hold"/>
                                        <p:tgtEl>
                                          <p:spTgt spid="9"/>
                                        </p:tgtEl>
                                        <p:attrNameLst>
                                          <p:attrName>fill.type</p:attrName>
                                        </p:attrNameLst>
                                      </p:cBhvr>
                                      <p:to>
                                        <p:strVal val="solid"/>
                                      </p:to>
                                    </p:set>
                                  </p:childTnLst>
                                </p:cTn>
                              </p:par>
                              <p:par>
                                <p:cTn id="106" presetID="23" presetClass="emph" presetSubtype="0" fill="hold" grpId="2" nodeType="withEffect">
                                  <p:stCondLst>
                                    <p:cond delay="0"/>
                                  </p:stCondLst>
                                  <p:childTnLst>
                                    <p:animClr clrSpc="hsl" dir="cw">
                                      <p:cBhvr override="childStyle">
                                        <p:cTn id="107" dur="500" fill="hold"/>
                                        <p:tgtEl>
                                          <p:spTgt spid="10"/>
                                        </p:tgtEl>
                                        <p:attrNameLst>
                                          <p:attrName>style.color</p:attrName>
                                        </p:attrNameLst>
                                      </p:cBhvr>
                                      <p:by>
                                        <p:hsl h="10842353" s="0" l="0"/>
                                      </p:by>
                                    </p:animClr>
                                    <p:animClr clrSpc="hsl" dir="cw">
                                      <p:cBhvr>
                                        <p:cTn id="108" dur="500" fill="hold"/>
                                        <p:tgtEl>
                                          <p:spTgt spid="10"/>
                                        </p:tgtEl>
                                        <p:attrNameLst>
                                          <p:attrName>fillcolor</p:attrName>
                                        </p:attrNameLst>
                                      </p:cBhvr>
                                      <p:by>
                                        <p:hsl h="10842353" s="0" l="0"/>
                                      </p:by>
                                    </p:animClr>
                                    <p:animClr clrSpc="hsl" dir="cw">
                                      <p:cBhvr>
                                        <p:cTn id="109" dur="500" fill="hold"/>
                                        <p:tgtEl>
                                          <p:spTgt spid="10"/>
                                        </p:tgtEl>
                                        <p:attrNameLst>
                                          <p:attrName>stroke.color</p:attrName>
                                        </p:attrNameLst>
                                      </p:cBhvr>
                                      <p:by>
                                        <p:hsl h="10842353" s="0" l="0"/>
                                      </p:by>
                                    </p:animClr>
                                    <p:set>
                                      <p:cBhvr>
                                        <p:cTn id="110" dur="500" fill="hold"/>
                                        <p:tgtEl>
                                          <p:spTgt spid="10"/>
                                        </p:tgtEl>
                                        <p:attrNameLst>
                                          <p:attrName>fill.type</p:attrName>
                                        </p:attrNameLst>
                                      </p:cBhvr>
                                      <p:to>
                                        <p:strVal val="solid"/>
                                      </p:to>
                                    </p:set>
                                  </p:childTnLst>
                                </p:cTn>
                              </p:par>
                              <p:par>
                                <p:cTn id="111" presetID="23" presetClass="emph" presetSubtype="0" fill="hold" grpId="2" nodeType="withEffect">
                                  <p:stCondLst>
                                    <p:cond delay="0"/>
                                  </p:stCondLst>
                                  <p:childTnLst>
                                    <p:animClr clrSpc="hsl" dir="cw">
                                      <p:cBhvr override="childStyle">
                                        <p:cTn id="112" dur="500" fill="hold"/>
                                        <p:tgtEl>
                                          <p:spTgt spid="13"/>
                                        </p:tgtEl>
                                        <p:attrNameLst>
                                          <p:attrName>style.color</p:attrName>
                                        </p:attrNameLst>
                                      </p:cBhvr>
                                      <p:by>
                                        <p:hsl h="10842353" s="0" l="0"/>
                                      </p:by>
                                    </p:animClr>
                                    <p:animClr clrSpc="hsl" dir="cw">
                                      <p:cBhvr>
                                        <p:cTn id="113" dur="500" fill="hold"/>
                                        <p:tgtEl>
                                          <p:spTgt spid="13"/>
                                        </p:tgtEl>
                                        <p:attrNameLst>
                                          <p:attrName>fillcolor</p:attrName>
                                        </p:attrNameLst>
                                      </p:cBhvr>
                                      <p:by>
                                        <p:hsl h="10842353" s="0" l="0"/>
                                      </p:by>
                                    </p:animClr>
                                    <p:animClr clrSpc="hsl" dir="cw">
                                      <p:cBhvr>
                                        <p:cTn id="114" dur="500" fill="hold"/>
                                        <p:tgtEl>
                                          <p:spTgt spid="13"/>
                                        </p:tgtEl>
                                        <p:attrNameLst>
                                          <p:attrName>stroke.color</p:attrName>
                                        </p:attrNameLst>
                                      </p:cBhvr>
                                      <p:by>
                                        <p:hsl h="10842353" s="0" l="0"/>
                                      </p:by>
                                    </p:animClr>
                                    <p:set>
                                      <p:cBhvr>
                                        <p:cTn id="115"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5" grpId="0" animBg="1"/>
      <p:bldP spid="5" grpId="1" animBg="1"/>
      <p:bldP spid="6" grpId="0" animBg="1"/>
      <p:bldP spid="6" grpId="1" animBg="1"/>
      <p:bldP spid="6" grpId="2" animBg="1"/>
      <p:bldP spid="7" grpId="0" animBg="1"/>
      <p:bldP spid="8" grpId="0"/>
      <p:bldP spid="8" grpId="1"/>
      <p:bldP spid="8" grpId="2"/>
      <p:bldP spid="9" grpId="0"/>
      <p:bldP spid="9" grpId="1"/>
      <p:bldP spid="9" grpId="2"/>
      <p:bldP spid="10" grpId="0"/>
      <p:bldP spid="10" grpId="1"/>
      <p:bldP spid="10" grpId="2"/>
      <p:bldP spid="11" grpId="0"/>
      <p:bldP spid="13" grpId="0" animBg="1"/>
      <p:bldP spid="13" grpId="1" animBg="1"/>
      <p:bldP spid="13"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Precedence rules</a:t>
            </a:r>
          </a:p>
          <a:p>
            <a:pPr lvl="1"/>
            <a:r>
              <a:rPr lang="en-US" dirty="0" smtClean="0"/>
              <a:t>Assembly rules</a:t>
            </a:r>
          </a:p>
          <a:p>
            <a:pPr lvl="2"/>
            <a:r>
              <a:rPr lang="en-US" dirty="0" smtClean="0"/>
              <a:t>E.g., A1: symmetry preservation</a:t>
            </a:r>
          </a:p>
          <a:p>
            <a:pPr lvl="1"/>
            <a:endParaRPr lang="en-US" dirty="0"/>
          </a:p>
        </p:txBody>
      </p:sp>
      <p:sp>
        <p:nvSpPr>
          <p:cNvPr id="3" name="Trapezoid 2"/>
          <p:cNvSpPr/>
          <p:nvPr/>
        </p:nvSpPr>
        <p:spPr>
          <a:xfrm>
            <a:off x="3886200" y="4876800"/>
            <a:ext cx="1371600" cy="609600"/>
          </a:xfrm>
          <a:prstGeom prst="trapezoid">
            <a:avLst>
              <a:gd name="adj" fmla="val 49113"/>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1" baseline="-25000" dirty="0">
              <a:solidFill>
                <a:srgbClr val="181818"/>
              </a:solidFill>
            </a:endParaRPr>
          </a:p>
        </p:txBody>
      </p:sp>
      <p:sp>
        <p:nvSpPr>
          <p:cNvPr id="4" name="Rectangle 3"/>
          <p:cNvSpPr/>
          <p:nvPr/>
        </p:nvSpPr>
        <p:spPr>
          <a:xfrm>
            <a:off x="4267200" y="3810000"/>
            <a:ext cx="609600" cy="1066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1" baseline="-25000" dirty="0">
              <a:solidFill>
                <a:srgbClr val="181818"/>
              </a:solidFill>
            </a:endParaRPr>
          </a:p>
        </p:txBody>
      </p:sp>
      <p:sp>
        <p:nvSpPr>
          <p:cNvPr id="5" name="Teardrop 4"/>
          <p:cNvSpPr/>
          <p:nvPr/>
        </p:nvSpPr>
        <p:spPr>
          <a:xfrm rot="10800000">
            <a:off x="4267200" y="3048000"/>
            <a:ext cx="1524000" cy="762000"/>
          </a:xfrm>
          <a:prstGeom prst="teardrop">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a:spLocks noChangeArrowheads="1"/>
          </p:cNvSpPr>
          <p:nvPr/>
        </p:nvSpPr>
        <p:spPr bwMode="auto">
          <a:xfrm>
            <a:off x="3810000" y="4114800"/>
            <a:ext cx="474663" cy="461963"/>
          </a:xfrm>
          <a:prstGeom prst="rect">
            <a:avLst/>
          </a:prstGeom>
          <a:noFill/>
          <a:ln w="9525">
            <a:noFill/>
            <a:miter lim="800000"/>
            <a:headEnd/>
            <a:tailEnd/>
          </a:ln>
        </p:spPr>
        <p:txBody>
          <a:bodyPr wrap="none">
            <a:spAutoFit/>
          </a:bodyPr>
          <a:lstStyle/>
          <a:p>
            <a:r>
              <a:rPr lang="en-US" altLang="zh-CN" sz="2400" b="1">
                <a:solidFill>
                  <a:srgbClr val="181818"/>
                </a:solidFill>
                <a:latin typeface="Calibri" pitchFamily="34" charset="0"/>
              </a:rPr>
              <a:t>A</a:t>
            </a:r>
            <a:r>
              <a:rPr lang="en-US" altLang="zh-CN" sz="2400" b="1" baseline="-25000">
                <a:solidFill>
                  <a:srgbClr val="181818"/>
                </a:solidFill>
                <a:latin typeface="Calibri" pitchFamily="34" charset="0"/>
              </a:rPr>
              <a:t>1</a:t>
            </a:r>
          </a:p>
        </p:txBody>
      </p:sp>
      <p:sp>
        <p:nvSpPr>
          <p:cNvPr id="7" name="TextBox 6"/>
          <p:cNvSpPr txBox="1">
            <a:spLocks noChangeArrowheads="1"/>
          </p:cNvSpPr>
          <p:nvPr/>
        </p:nvSpPr>
        <p:spPr bwMode="auto">
          <a:xfrm>
            <a:off x="3505200" y="4876800"/>
            <a:ext cx="479425" cy="461963"/>
          </a:xfrm>
          <a:prstGeom prst="rect">
            <a:avLst/>
          </a:prstGeom>
          <a:noFill/>
          <a:ln w="9525">
            <a:noFill/>
            <a:miter lim="800000"/>
            <a:headEnd/>
            <a:tailEnd/>
          </a:ln>
        </p:spPr>
        <p:txBody>
          <a:bodyPr wrap="none">
            <a:spAutoFit/>
          </a:bodyPr>
          <a:lstStyle/>
          <a:p>
            <a:r>
              <a:rPr lang="en-US" altLang="zh-CN" sz="2400" b="1">
                <a:solidFill>
                  <a:srgbClr val="181818"/>
                </a:solidFill>
                <a:latin typeface="Calibri" pitchFamily="34" charset="0"/>
              </a:rPr>
              <a:t>A</a:t>
            </a:r>
            <a:r>
              <a:rPr lang="en-US" altLang="zh-CN" sz="2400" b="1" baseline="-25000">
                <a:solidFill>
                  <a:srgbClr val="181818"/>
                </a:solidFill>
                <a:latin typeface="Calibri" pitchFamily="34" charset="0"/>
              </a:rPr>
              <a:t>2</a:t>
            </a:r>
          </a:p>
        </p:txBody>
      </p:sp>
      <p:sp>
        <p:nvSpPr>
          <p:cNvPr id="8" name="TextBox 7"/>
          <p:cNvSpPr txBox="1">
            <a:spLocks noChangeArrowheads="1"/>
          </p:cNvSpPr>
          <p:nvPr/>
        </p:nvSpPr>
        <p:spPr bwMode="auto">
          <a:xfrm>
            <a:off x="4724400" y="3200400"/>
            <a:ext cx="357188" cy="461963"/>
          </a:xfrm>
          <a:prstGeom prst="rect">
            <a:avLst/>
          </a:prstGeom>
          <a:noFill/>
          <a:ln w="9525">
            <a:noFill/>
            <a:miter lim="800000"/>
            <a:headEnd/>
            <a:tailEnd/>
          </a:ln>
        </p:spPr>
        <p:txBody>
          <a:bodyPr wrap="none">
            <a:spAutoFit/>
          </a:bodyPr>
          <a:lstStyle/>
          <a:p>
            <a:r>
              <a:rPr lang="en-US" altLang="zh-CN" sz="2400" b="1">
                <a:solidFill>
                  <a:srgbClr val="181818"/>
                </a:solidFill>
                <a:latin typeface="Calibri" pitchFamily="34" charset="0"/>
              </a:rPr>
              <a:t>B</a:t>
            </a:r>
          </a:p>
        </p:txBody>
      </p:sp>
      <p:cxnSp>
        <p:nvCxnSpPr>
          <p:cNvPr id="9" name="Straight Connector 8"/>
          <p:cNvCxnSpPr>
            <a:stCxn id="4" idx="0"/>
            <a:endCxn id="3" idx="2"/>
          </p:cNvCxnSpPr>
          <p:nvPr/>
        </p:nvCxnSpPr>
        <p:spPr>
          <a:xfrm>
            <a:off x="4572000" y="3810000"/>
            <a:ext cx="0" cy="1676400"/>
          </a:xfrm>
          <a:prstGeom prst="line">
            <a:avLst/>
          </a:prstGeom>
          <a:ln w="38100" cmpd="sng">
            <a:solidFill>
              <a:schemeClr val="bg1">
                <a:lumMod val="10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5314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2000" fill="hold" grpId="0" nodeType="clickEffect">
                                  <p:stCondLst>
                                    <p:cond delay="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4"/>
                                        </p:tgtEl>
                                      </p:cBhvr>
                                    </p:animEffect>
                                    <p:animScale>
                                      <p:cBhvr>
                                        <p:cTn id="33" dur="250" autoRev="1" fill="hold"/>
                                        <p:tgtEl>
                                          <p:spTgt spid="4"/>
                                        </p:tgtEl>
                                      </p:cBhvr>
                                      <p:by x="105000" y="105000"/>
                                    </p:animScale>
                                  </p:childTnLst>
                                </p:cTn>
                              </p:par>
                              <p:par>
                                <p:cTn id="34" presetID="26" presetClass="emph" presetSubtype="0" repeatCount="2000" fill="hold" grpId="1" nodeType="withEffect">
                                  <p:stCondLst>
                                    <p:cond delay="0"/>
                                  </p:stCondLst>
                                  <p:childTnLst>
                                    <p:animEffect transition="out" filter="fade">
                                      <p:cBhvr>
                                        <p:cTn id="35" dur="500" tmFilter="0, 0; .2, .5; .8, .5; 1, 0"/>
                                        <p:tgtEl>
                                          <p:spTgt spid="6"/>
                                        </p:tgtEl>
                                      </p:cBhvr>
                                    </p:animEffect>
                                    <p:animScale>
                                      <p:cBhvr>
                                        <p:cTn id="36" dur="250" autoRev="1" fill="hold"/>
                                        <p:tgtEl>
                                          <p:spTgt spid="6"/>
                                        </p:tgtEl>
                                      </p:cBhvr>
                                      <p:by x="105000" y="105000"/>
                                    </p:animScale>
                                  </p:childTnLst>
                                </p:cTn>
                              </p:par>
                              <p:par>
                                <p:cTn id="37" presetID="26" presetClass="emph" presetSubtype="0" repeatCount="2000" fill="hold" grpId="1" nodeType="withEffect">
                                  <p:stCondLst>
                                    <p:cond delay="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par>
                                <p:cTn id="40" presetID="26" presetClass="emph" presetSubtype="0" repeatCount="2000" fill="hold" nodeType="with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cTn>
                              </p:par>
                            </p:childTnLst>
                          </p:cTn>
                        </p:par>
                        <p:par>
                          <p:cTn id="43" fill="hold">
                            <p:stCondLst>
                              <p:cond delay="1000"/>
                            </p:stCondLst>
                            <p:childTnLst>
                              <p:par>
                                <p:cTn id="44" presetID="23" presetClass="emph" presetSubtype="0" fill="hold" grpId="1" nodeType="afterEffect">
                                  <p:stCondLst>
                                    <p:cond delay="0"/>
                                  </p:stCondLst>
                                  <p:childTnLst>
                                    <p:animClr clrSpc="hsl" dir="cw">
                                      <p:cBhvr override="childStyle">
                                        <p:cTn id="45" dur="500" fill="hold"/>
                                        <p:tgtEl>
                                          <p:spTgt spid="3"/>
                                        </p:tgtEl>
                                        <p:attrNameLst>
                                          <p:attrName>style.color</p:attrName>
                                        </p:attrNameLst>
                                      </p:cBhvr>
                                      <p:by>
                                        <p:hsl h="10842353" s="0" l="0"/>
                                      </p:by>
                                    </p:animClr>
                                    <p:animClr clrSpc="hsl" dir="cw">
                                      <p:cBhvr>
                                        <p:cTn id="46" dur="500" fill="hold"/>
                                        <p:tgtEl>
                                          <p:spTgt spid="3"/>
                                        </p:tgtEl>
                                        <p:attrNameLst>
                                          <p:attrName>fillcolor</p:attrName>
                                        </p:attrNameLst>
                                      </p:cBhvr>
                                      <p:by>
                                        <p:hsl h="10842353" s="0" l="0"/>
                                      </p:by>
                                    </p:animClr>
                                    <p:animClr clrSpc="hsl" dir="cw">
                                      <p:cBhvr>
                                        <p:cTn id="47" dur="500" fill="hold"/>
                                        <p:tgtEl>
                                          <p:spTgt spid="3"/>
                                        </p:tgtEl>
                                        <p:attrNameLst>
                                          <p:attrName>stroke.color</p:attrName>
                                        </p:attrNameLst>
                                      </p:cBhvr>
                                      <p:by>
                                        <p:hsl h="10842353" s="0" l="0"/>
                                      </p:by>
                                    </p:animClr>
                                    <p:set>
                                      <p:cBhvr>
                                        <p:cTn id="48" dur="500" fill="hold"/>
                                        <p:tgtEl>
                                          <p:spTgt spid="3"/>
                                        </p:tgtEl>
                                        <p:attrNameLst>
                                          <p:attrName>fill.type</p:attrName>
                                        </p:attrNameLst>
                                      </p:cBhvr>
                                      <p:to>
                                        <p:strVal val="solid"/>
                                      </p:to>
                                    </p:set>
                                  </p:childTnLst>
                                </p:cTn>
                              </p:par>
                              <p:par>
                                <p:cTn id="49" presetID="23" presetClass="emph" presetSubtype="0" fill="hold" grpId="2" nodeType="withEffect">
                                  <p:stCondLst>
                                    <p:cond delay="0"/>
                                  </p:stCondLst>
                                  <p:childTnLst>
                                    <p:animClr clrSpc="hsl" dir="cw">
                                      <p:cBhvr override="childStyle">
                                        <p:cTn id="50" dur="500" fill="hold"/>
                                        <p:tgtEl>
                                          <p:spTgt spid="4"/>
                                        </p:tgtEl>
                                        <p:attrNameLst>
                                          <p:attrName>style.color</p:attrName>
                                        </p:attrNameLst>
                                      </p:cBhvr>
                                      <p:by>
                                        <p:hsl h="10842353" s="0" l="0"/>
                                      </p:by>
                                    </p:animClr>
                                    <p:animClr clrSpc="hsl" dir="cw">
                                      <p:cBhvr>
                                        <p:cTn id="51" dur="500" fill="hold"/>
                                        <p:tgtEl>
                                          <p:spTgt spid="4"/>
                                        </p:tgtEl>
                                        <p:attrNameLst>
                                          <p:attrName>fillcolor</p:attrName>
                                        </p:attrNameLst>
                                      </p:cBhvr>
                                      <p:by>
                                        <p:hsl h="10842353" s="0" l="0"/>
                                      </p:by>
                                    </p:animClr>
                                    <p:animClr clrSpc="hsl" dir="cw">
                                      <p:cBhvr>
                                        <p:cTn id="52" dur="500" fill="hold"/>
                                        <p:tgtEl>
                                          <p:spTgt spid="4"/>
                                        </p:tgtEl>
                                        <p:attrNameLst>
                                          <p:attrName>stroke.color</p:attrName>
                                        </p:attrNameLst>
                                      </p:cBhvr>
                                      <p:by>
                                        <p:hsl h="10842353" s="0" l="0"/>
                                      </p:by>
                                    </p:animClr>
                                    <p:set>
                                      <p:cBhvr>
                                        <p:cTn id="53" dur="500" fill="hold"/>
                                        <p:tgtEl>
                                          <p:spTgt spid="4"/>
                                        </p:tgtEl>
                                        <p:attrNameLst>
                                          <p:attrName>fill.type</p:attrName>
                                        </p:attrNameLst>
                                      </p:cBhvr>
                                      <p:to>
                                        <p:strVal val="solid"/>
                                      </p:to>
                                    </p:set>
                                  </p:childTnLst>
                                </p:cTn>
                              </p:par>
                              <p:par>
                                <p:cTn id="54" presetID="23" presetClass="emph" presetSubtype="0" fill="hold" grpId="2" nodeType="withEffect">
                                  <p:stCondLst>
                                    <p:cond delay="0"/>
                                  </p:stCondLst>
                                  <p:childTnLst>
                                    <p:animClr clrSpc="hsl" dir="cw">
                                      <p:cBhvr override="childStyle">
                                        <p:cTn id="55" dur="500" fill="hold"/>
                                        <p:tgtEl>
                                          <p:spTgt spid="6"/>
                                        </p:tgtEl>
                                        <p:attrNameLst>
                                          <p:attrName>style.color</p:attrName>
                                        </p:attrNameLst>
                                      </p:cBhvr>
                                      <p:by>
                                        <p:hsl h="10842353" s="0" l="0"/>
                                      </p:by>
                                    </p:animClr>
                                    <p:animClr clrSpc="hsl" dir="cw">
                                      <p:cBhvr>
                                        <p:cTn id="56" dur="500" fill="hold"/>
                                        <p:tgtEl>
                                          <p:spTgt spid="6"/>
                                        </p:tgtEl>
                                        <p:attrNameLst>
                                          <p:attrName>fillcolor</p:attrName>
                                        </p:attrNameLst>
                                      </p:cBhvr>
                                      <p:by>
                                        <p:hsl h="10842353" s="0" l="0"/>
                                      </p:by>
                                    </p:animClr>
                                    <p:animClr clrSpc="hsl" dir="cw">
                                      <p:cBhvr>
                                        <p:cTn id="57" dur="500" fill="hold"/>
                                        <p:tgtEl>
                                          <p:spTgt spid="6"/>
                                        </p:tgtEl>
                                        <p:attrNameLst>
                                          <p:attrName>stroke.color</p:attrName>
                                        </p:attrNameLst>
                                      </p:cBhvr>
                                      <p:by>
                                        <p:hsl h="10842353" s="0" l="0"/>
                                      </p:by>
                                    </p:animClr>
                                    <p:set>
                                      <p:cBhvr>
                                        <p:cTn id="58" dur="500" fill="hold"/>
                                        <p:tgtEl>
                                          <p:spTgt spid="6"/>
                                        </p:tgtEl>
                                        <p:attrNameLst>
                                          <p:attrName>fill.type</p:attrName>
                                        </p:attrNameLst>
                                      </p:cBhvr>
                                      <p:to>
                                        <p:strVal val="solid"/>
                                      </p:to>
                                    </p:set>
                                  </p:childTnLst>
                                </p:cTn>
                              </p:par>
                              <p:par>
                                <p:cTn id="59" presetID="23" presetClass="emph" presetSubtype="0" fill="hold" grpId="2" nodeType="withEffect">
                                  <p:stCondLst>
                                    <p:cond delay="0"/>
                                  </p:stCondLst>
                                  <p:childTnLst>
                                    <p:animClr clrSpc="hsl" dir="cw">
                                      <p:cBhvr override="childStyle">
                                        <p:cTn id="60" dur="500" fill="hold"/>
                                        <p:tgtEl>
                                          <p:spTgt spid="7"/>
                                        </p:tgtEl>
                                        <p:attrNameLst>
                                          <p:attrName>style.color</p:attrName>
                                        </p:attrNameLst>
                                      </p:cBhvr>
                                      <p:by>
                                        <p:hsl h="10842353" s="0" l="0"/>
                                      </p:by>
                                    </p:animClr>
                                    <p:animClr clrSpc="hsl" dir="cw">
                                      <p:cBhvr>
                                        <p:cTn id="61" dur="500" fill="hold"/>
                                        <p:tgtEl>
                                          <p:spTgt spid="7"/>
                                        </p:tgtEl>
                                        <p:attrNameLst>
                                          <p:attrName>fillcolor</p:attrName>
                                        </p:attrNameLst>
                                      </p:cBhvr>
                                      <p:by>
                                        <p:hsl h="10842353" s="0" l="0"/>
                                      </p:by>
                                    </p:animClr>
                                    <p:animClr clrSpc="hsl" dir="cw">
                                      <p:cBhvr>
                                        <p:cTn id="62" dur="500" fill="hold"/>
                                        <p:tgtEl>
                                          <p:spTgt spid="7"/>
                                        </p:tgtEl>
                                        <p:attrNameLst>
                                          <p:attrName>stroke.color</p:attrName>
                                        </p:attrNameLst>
                                      </p:cBhvr>
                                      <p:by>
                                        <p:hsl h="10842353" s="0" l="0"/>
                                      </p:by>
                                    </p:animClr>
                                    <p:set>
                                      <p:cBhvr>
                                        <p:cTn id="63" dur="500" fill="hold"/>
                                        <p:tgtEl>
                                          <p:spTgt spid="7"/>
                                        </p:tgtEl>
                                        <p:attrNameLst>
                                          <p:attrName>fill.type</p:attrName>
                                        </p:attrNameLst>
                                      </p:cBhvr>
                                      <p:to>
                                        <p:strVal val="solid"/>
                                      </p:to>
                                    </p:set>
                                  </p:childTnLst>
                                </p:cTn>
                              </p:par>
                              <p:par>
                                <p:cTn id="64" presetID="23" presetClass="emph" presetSubtype="0" fill="hold" nodeType="withEffect">
                                  <p:stCondLst>
                                    <p:cond delay="0"/>
                                  </p:stCondLst>
                                  <p:childTnLst>
                                    <p:animClr clrSpc="hsl" dir="cw">
                                      <p:cBhvr override="childStyle">
                                        <p:cTn id="65" dur="500" fill="hold"/>
                                        <p:tgtEl>
                                          <p:spTgt spid="9"/>
                                        </p:tgtEl>
                                        <p:attrNameLst>
                                          <p:attrName>style.color</p:attrName>
                                        </p:attrNameLst>
                                      </p:cBhvr>
                                      <p:by>
                                        <p:hsl h="10842353" s="0" l="0"/>
                                      </p:by>
                                    </p:animClr>
                                    <p:animClr clrSpc="hsl" dir="cw">
                                      <p:cBhvr>
                                        <p:cTn id="66" dur="500" fill="hold"/>
                                        <p:tgtEl>
                                          <p:spTgt spid="9"/>
                                        </p:tgtEl>
                                        <p:attrNameLst>
                                          <p:attrName>fillcolor</p:attrName>
                                        </p:attrNameLst>
                                      </p:cBhvr>
                                      <p:by>
                                        <p:hsl h="10842353" s="0" l="0"/>
                                      </p:by>
                                    </p:animClr>
                                    <p:animClr clrSpc="hsl" dir="cw">
                                      <p:cBhvr>
                                        <p:cTn id="67" dur="500" fill="hold"/>
                                        <p:tgtEl>
                                          <p:spTgt spid="9"/>
                                        </p:tgtEl>
                                        <p:attrNameLst>
                                          <p:attrName>stroke.color</p:attrName>
                                        </p:attrNameLst>
                                      </p:cBhvr>
                                      <p:by>
                                        <p:hsl h="10842353" s="0" l="0"/>
                                      </p:by>
                                    </p:animClr>
                                    <p:set>
                                      <p:cBhvr>
                                        <p:cTn id="68"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4" grpId="2" animBg="1"/>
      <p:bldP spid="6" grpId="0"/>
      <p:bldP spid="6" grpId="1"/>
      <p:bldP spid="6" grpId="2"/>
      <p:bldP spid="7" grpId="0"/>
      <p:bldP spid="7" grpId="1"/>
      <p:bldP spid="7" grpId="2"/>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Symmetry in man-made objects</a:t>
            </a:r>
            <a:endParaRPr lang="en-US" dirty="0"/>
          </a:p>
        </p:txBody>
      </p:sp>
      <p:grpSp>
        <p:nvGrpSpPr>
          <p:cNvPr id="11" name="Group 10"/>
          <p:cNvGrpSpPr/>
          <p:nvPr/>
        </p:nvGrpSpPr>
        <p:grpSpPr>
          <a:xfrm>
            <a:off x="1143000" y="1828800"/>
            <a:ext cx="7678401" cy="4184218"/>
            <a:chOff x="1066800" y="1524000"/>
            <a:chExt cx="9496237" cy="5174818"/>
          </a:xfrm>
        </p:grpSpPr>
        <p:pic>
          <p:nvPicPr>
            <p:cNvPr id="3" name="Picture 2" descr="Bld_PSB_m0386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66800" y="1524000"/>
              <a:ext cx="2132854" cy="23239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7" descr="tricycle_righ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00400" y="1524000"/>
              <a:ext cx="2279386" cy="22466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Three towe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62600" y="1905000"/>
              <a:ext cx="2667000" cy="16931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ld_Y10404_Ferris_Wheel"/>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382000" y="1600200"/>
              <a:ext cx="216852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ourglass_PSB_m0594"/>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219200" y="4038600"/>
              <a:ext cx="1481602" cy="259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andle_Y02396_CNDLABRA1"/>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743200" y="4419600"/>
              <a:ext cx="2328230" cy="22792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ndle_Y07900_Candelab1"/>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62600" y="3886200"/>
              <a:ext cx="224682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hair_BenchY04922_BENCH"/>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153400" y="4343400"/>
              <a:ext cx="2409637" cy="2326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9667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Symmetry hierarchy construction</a:t>
            </a:r>
            <a:endParaRPr lang="en-US" dirty="0"/>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t="2559" b="3200"/>
          <a:stretch/>
        </p:blipFill>
        <p:spPr>
          <a:xfrm>
            <a:off x="1447800" y="1447800"/>
            <a:ext cx="7010400" cy="5351907"/>
          </a:xfrm>
          <a:prstGeom prst="rect">
            <a:avLst/>
          </a:prstGeom>
        </p:spPr>
      </p:pic>
      <p:pic>
        <p:nvPicPr>
          <p:cNvPr id="4" name="Untitled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47800" y="1447800"/>
            <a:ext cx="7010400" cy="5257800"/>
          </a:xfrm>
          <a:prstGeom prst="rect">
            <a:avLst/>
          </a:prstGeom>
          <a:noFill/>
          <a:ln>
            <a:noFill/>
          </a:ln>
        </p:spPr>
      </p:pic>
      <p:sp>
        <p:nvSpPr>
          <p:cNvPr id="6" name="Rounded Rectangle 5"/>
          <p:cNvSpPr/>
          <p:nvPr/>
        </p:nvSpPr>
        <p:spPr>
          <a:xfrm>
            <a:off x="5181600" y="5181600"/>
            <a:ext cx="990600" cy="6858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983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Symmetry hierarchies</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7798" y="1447800"/>
            <a:ext cx="4170202" cy="532859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0550" y="1458913"/>
            <a:ext cx="4288850" cy="5013176"/>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447800"/>
            <a:ext cx="2244122" cy="5410200"/>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05200" y="1447800"/>
            <a:ext cx="2896151" cy="5339951"/>
          </a:xfrm>
          <a:prstGeom prst="rect">
            <a:avLst/>
          </a:prstGeom>
        </p:spPr>
      </p:pic>
    </p:spTree>
    <p:extLst>
      <p:ext uri="{BB962C8B-B14F-4D97-AF65-F5344CB8AC3E}">
        <p14:creationId xmlns:p14="http://schemas.microsoft.com/office/powerpoint/2010/main" val="2935695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0-ppt_w/2"/>
                                          </p:val>
                                        </p:tav>
                                      </p:tavLst>
                                    </p:anim>
                                    <p:anim calcmode="lin" valueType="num">
                                      <p:cBhvr additive="base">
                                        <p:cTn id="13" dur="500"/>
                                        <p:tgtEl>
                                          <p:spTgt spid="3"/>
                                        </p:tgtEl>
                                        <p:attrNameLst>
                                          <p:attrName>ppt_y</p:attrName>
                                        </p:attrNameLst>
                                      </p:cBhvr>
                                      <p:tavLst>
                                        <p:tav tm="0">
                                          <p:val>
                                            <p:strVal val="ppt_y"/>
                                          </p:val>
                                        </p:tav>
                                        <p:tav tm="100000">
                                          <p:val>
                                            <p:strVal val="ppt_y"/>
                                          </p:val>
                                        </p:tav>
                                      </p:tavLst>
                                    </p:anim>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8" fill="hold" nodeType="clickEffect">
                                  <p:stCondLst>
                                    <p:cond delay="0"/>
                                  </p:stCondLst>
                                  <p:childTnLst>
                                    <p:anim calcmode="lin" valueType="num">
                                      <p:cBhvr additive="base">
                                        <p:cTn id="23" dur="500"/>
                                        <p:tgtEl>
                                          <p:spTgt spid="5"/>
                                        </p:tgtEl>
                                        <p:attrNameLst>
                                          <p:attrName>ppt_x</p:attrName>
                                        </p:attrNameLst>
                                      </p:cBhvr>
                                      <p:tavLst>
                                        <p:tav tm="0">
                                          <p:val>
                                            <p:strVal val="ppt_x"/>
                                          </p:val>
                                        </p:tav>
                                        <p:tav tm="100000">
                                          <p:val>
                                            <p:strVal val="0-ppt_w/2"/>
                                          </p:val>
                                        </p:tav>
                                      </p:tavLst>
                                    </p:anim>
                                    <p:anim calcmode="lin" valueType="num">
                                      <p:cBhvr additive="base">
                                        <p:cTn id="24" dur="500"/>
                                        <p:tgtEl>
                                          <p:spTgt spid="5"/>
                                        </p:tgtEl>
                                        <p:attrNameLst>
                                          <p:attrName>ppt_y</p:attrName>
                                        </p:attrNameLst>
                                      </p:cBhvr>
                                      <p:tavLst>
                                        <p:tav tm="0">
                                          <p:val>
                                            <p:strVal val="ppt_y"/>
                                          </p:val>
                                        </p:tav>
                                        <p:tav tm="100000">
                                          <p:val>
                                            <p:strVal val="ppt_y"/>
                                          </p:val>
                                        </p:tav>
                                      </p:tavLst>
                                    </p:anim>
                                    <p:set>
                                      <p:cBhvr>
                                        <p:cTn id="25" dur="1" fill="hold">
                                          <p:stCondLst>
                                            <p:cond delay="499"/>
                                          </p:stCondLst>
                                        </p:cTn>
                                        <p:tgtEl>
                                          <p:spTgt spid="5"/>
                                        </p:tgtEl>
                                        <p:attrNameLst>
                                          <p:attrName>style.visibility</p:attrName>
                                        </p:attrNameLst>
                                      </p:cBhvr>
                                      <p:to>
                                        <p:strVal val="hidden"/>
                                      </p:to>
                                    </p:set>
                                  </p:childTnLst>
                                </p:cTn>
                              </p:par>
                            </p:childTnLst>
                          </p:cTn>
                        </p:par>
                        <p:par>
                          <p:cTn id="26" fill="hold">
                            <p:stCondLst>
                              <p:cond delay="500"/>
                            </p:stCondLst>
                            <p:childTnLst>
                              <p:par>
                                <p:cTn id="27" presetID="2" presetClass="entr" presetSubtype="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8" fill="hold" nodeType="clickEffect">
                                  <p:stCondLst>
                                    <p:cond delay="0"/>
                                  </p:stCondLst>
                                  <p:childTnLst>
                                    <p:anim calcmode="lin" valueType="num">
                                      <p:cBhvr additive="base">
                                        <p:cTn id="34" dur="500"/>
                                        <p:tgtEl>
                                          <p:spTgt spid="6"/>
                                        </p:tgtEl>
                                        <p:attrNameLst>
                                          <p:attrName>ppt_x</p:attrName>
                                        </p:attrNameLst>
                                      </p:cBhvr>
                                      <p:tavLst>
                                        <p:tav tm="0">
                                          <p:val>
                                            <p:strVal val="ppt_x"/>
                                          </p:val>
                                        </p:tav>
                                        <p:tav tm="100000">
                                          <p:val>
                                            <p:strVal val="0-ppt_w/2"/>
                                          </p:val>
                                        </p:tav>
                                      </p:tavLst>
                                    </p:anim>
                                    <p:anim calcmode="lin" valueType="num">
                                      <p:cBhvr additive="base">
                                        <p:cTn id="35" dur="500"/>
                                        <p:tgtEl>
                                          <p:spTgt spid="6"/>
                                        </p:tgtEl>
                                        <p:attrNameLst>
                                          <p:attrName>ppt_y</p:attrName>
                                        </p:attrNameLst>
                                      </p:cBhvr>
                                      <p:tavLst>
                                        <p:tav tm="0">
                                          <p:val>
                                            <p:strVal val="ppt_y"/>
                                          </p:val>
                                        </p:tav>
                                        <p:tav tm="100000">
                                          <p:val>
                                            <p:strVal val="ppt_y"/>
                                          </p:val>
                                        </p:tav>
                                      </p:tavLst>
                                    </p:anim>
                                    <p:set>
                                      <p:cBhvr>
                                        <p:cTn id="36" dur="1" fill="hold">
                                          <p:stCondLst>
                                            <p:cond delay="499"/>
                                          </p:stCondLst>
                                        </p:cTn>
                                        <p:tgtEl>
                                          <p:spTgt spid="6"/>
                                        </p:tgtEl>
                                        <p:attrNameLst>
                                          <p:attrName>style.visibility</p:attrName>
                                        </p:attrNameLst>
                                      </p:cBhvr>
                                      <p:to>
                                        <p:strVal val="hidden"/>
                                      </p:to>
                                    </p:set>
                                  </p:childTnLst>
                                </p:cTn>
                              </p:par>
                            </p:childTnLst>
                          </p:cTn>
                        </p:par>
                        <p:par>
                          <p:cTn id="37" fill="hold">
                            <p:stCondLst>
                              <p:cond delay="500"/>
                            </p:stCondLst>
                            <p:childTnLst>
                              <p:par>
                                <p:cTn id="38" presetID="2" presetClass="entr" presetSubtype="2"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missing part: pre-segmentation</a:t>
            </a:r>
          </a:p>
          <a:p>
            <a:pPr lvl="1"/>
            <a:r>
              <a:rPr lang="en-US" dirty="0" smtClean="0"/>
              <a:t>Normalized cuts guided by shape concavity</a:t>
            </a:r>
          </a:p>
          <a:p>
            <a:pPr lvl="2"/>
            <a:r>
              <a:rPr lang="en-US" dirty="0" smtClean="0"/>
              <a:t>[</a:t>
            </a:r>
            <a:r>
              <a:rPr lang="en-US" dirty="0" err="1" smtClean="0"/>
              <a:t>Golovinskiy</a:t>
            </a:r>
            <a:r>
              <a:rPr lang="en-US" dirty="0" smtClean="0"/>
              <a:t> and </a:t>
            </a:r>
            <a:r>
              <a:rPr lang="en-US" dirty="0" err="1" smtClean="0"/>
              <a:t>Funkhouser</a:t>
            </a:r>
            <a:r>
              <a:rPr lang="en-US" dirty="0" smtClean="0"/>
              <a:t> 2008]</a:t>
            </a:r>
          </a:p>
          <a:p>
            <a:pPr lvl="1"/>
            <a:r>
              <a:rPr lang="en-US" dirty="0" smtClean="0"/>
              <a:t>Symmetry-driven enhancement</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7400" y="3238500"/>
            <a:ext cx="2240118" cy="34671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27482" y="3238500"/>
            <a:ext cx="2240118" cy="3457534"/>
          </a:xfrm>
          <a:prstGeom prst="rect">
            <a:avLst/>
          </a:prstGeom>
        </p:spPr>
      </p:pic>
      <p:sp>
        <p:nvSpPr>
          <p:cNvPr id="6" name="Oval 5"/>
          <p:cNvSpPr/>
          <p:nvPr/>
        </p:nvSpPr>
        <p:spPr>
          <a:xfrm>
            <a:off x="2087718" y="4343400"/>
            <a:ext cx="381000" cy="381000"/>
          </a:xfrm>
          <a:prstGeom prst="ellipse">
            <a:avLst/>
          </a:prstGeom>
          <a:noFill/>
          <a:ln w="38100" cmpd="sng">
            <a:solidFill>
              <a:schemeClr val="bg1">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163918" y="4876800"/>
            <a:ext cx="381000" cy="381000"/>
          </a:xfrm>
          <a:prstGeom prst="ellipse">
            <a:avLst/>
          </a:prstGeom>
          <a:noFill/>
          <a:ln w="38100" cmpd="sng">
            <a:solidFill>
              <a:schemeClr val="bg1">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916518" y="4800600"/>
            <a:ext cx="381000" cy="381000"/>
          </a:xfrm>
          <a:prstGeom prst="ellipse">
            <a:avLst/>
          </a:prstGeom>
          <a:noFill/>
          <a:ln w="38100" cmpd="sng">
            <a:solidFill>
              <a:schemeClr val="bg1">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257800" y="4343400"/>
            <a:ext cx="381000" cy="381000"/>
          </a:xfrm>
          <a:prstGeom prst="ellipse">
            <a:avLst/>
          </a:prstGeom>
          <a:noFill/>
          <a:ln w="38100" cmpd="sng">
            <a:solidFill>
              <a:schemeClr val="bg1">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334000" y="4876800"/>
            <a:ext cx="381000" cy="381000"/>
          </a:xfrm>
          <a:prstGeom prst="ellipse">
            <a:avLst/>
          </a:prstGeom>
          <a:noFill/>
          <a:ln w="38100" cmpd="sng">
            <a:solidFill>
              <a:schemeClr val="bg1">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86600" y="4800600"/>
            <a:ext cx="381000" cy="381000"/>
          </a:xfrm>
          <a:prstGeom prst="ellipse">
            <a:avLst/>
          </a:prstGeom>
          <a:noFill/>
          <a:ln w="38100" cmpd="sng">
            <a:solidFill>
              <a:schemeClr val="bg1">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4495800" y="4572000"/>
            <a:ext cx="609600" cy="533400"/>
          </a:xfrm>
          <a:prstGeom prst="rightArrow">
            <a:avLst/>
          </a:prstGeom>
          <a:solidFill>
            <a:srgbClr val="796B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743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childTnLst>
                          </p:cTn>
                        </p:par>
                        <p:par>
                          <p:cTn id="38" fill="hold">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tgtEl>
                                          <p:spTgt spid="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Applications</a:t>
            </a:r>
          </a:p>
          <a:p>
            <a:pPr lvl="1"/>
            <a:r>
              <a:rPr lang="en-US" dirty="0" smtClean="0"/>
              <a:t>Hierarchical segmentation</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5902" y="3131804"/>
            <a:ext cx="899287" cy="149881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2599" y="3137356"/>
            <a:ext cx="927125" cy="1498811"/>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5283" y="4737997"/>
            <a:ext cx="879858" cy="924267"/>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25180" y="4737997"/>
            <a:ext cx="1024187" cy="974228"/>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27170" y="4737997"/>
            <a:ext cx="782713" cy="977003"/>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33683" y="4732446"/>
            <a:ext cx="804917" cy="968676"/>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62083" y="2082589"/>
            <a:ext cx="929310" cy="1498811"/>
          </a:xfrm>
          <a:prstGeom prst="rect">
            <a:avLst/>
          </a:prstGeom>
        </p:spPr>
      </p:pic>
      <p:pic>
        <p:nvPicPr>
          <p:cNvPr id="15" name="Picture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03473" y="5824829"/>
            <a:ext cx="840617" cy="809674"/>
          </a:xfrm>
          <a:prstGeom prst="rect">
            <a:avLst/>
          </a:prstGeom>
        </p:spPr>
      </p:pic>
      <p:pic>
        <p:nvPicPr>
          <p:cNvPr id="16" name="Picture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87209" y="5791200"/>
            <a:ext cx="913578" cy="864820"/>
          </a:xfrm>
          <a:prstGeom prst="rect">
            <a:avLst/>
          </a:prstGeom>
        </p:spPr>
      </p:pic>
      <p:cxnSp>
        <p:nvCxnSpPr>
          <p:cNvPr id="19" name="Straight Connector 18"/>
          <p:cNvCxnSpPr/>
          <p:nvPr/>
        </p:nvCxnSpPr>
        <p:spPr>
          <a:xfrm flipH="1">
            <a:off x="1862083" y="3429000"/>
            <a:ext cx="304800" cy="381000"/>
          </a:xfrm>
          <a:prstGeom prst="line">
            <a:avLst/>
          </a:prstGeom>
          <a:ln>
            <a:solidFill>
              <a:schemeClr val="bg1">
                <a:lumMod val="10000"/>
              </a:schemeClr>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a:endCxn id="6" idx="1"/>
          </p:cNvCxnSpPr>
          <p:nvPr/>
        </p:nvCxnSpPr>
        <p:spPr>
          <a:xfrm>
            <a:off x="2471683" y="3429000"/>
            <a:ext cx="344219" cy="452210"/>
          </a:xfrm>
          <a:prstGeom prst="line">
            <a:avLst/>
          </a:prstGeom>
          <a:ln>
            <a:solidFill>
              <a:schemeClr val="bg1">
                <a:lumMod val="10000"/>
              </a:schemeClr>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a:endCxn id="8" idx="0"/>
          </p:cNvCxnSpPr>
          <p:nvPr/>
        </p:nvCxnSpPr>
        <p:spPr>
          <a:xfrm flipH="1">
            <a:off x="1235212" y="4495800"/>
            <a:ext cx="245871" cy="242197"/>
          </a:xfrm>
          <a:prstGeom prst="line">
            <a:avLst/>
          </a:prstGeom>
          <a:ln>
            <a:solidFill>
              <a:schemeClr val="bg1">
                <a:lumMod val="10000"/>
              </a:schemeClr>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a:stCxn id="9" idx="0"/>
          </p:cNvCxnSpPr>
          <p:nvPr/>
        </p:nvCxnSpPr>
        <p:spPr>
          <a:xfrm flipH="1" flipV="1">
            <a:off x="1785883" y="4495800"/>
            <a:ext cx="351391" cy="242197"/>
          </a:xfrm>
          <a:prstGeom prst="line">
            <a:avLst/>
          </a:prstGeom>
          <a:ln>
            <a:solidFill>
              <a:schemeClr val="bg1">
                <a:lumMod val="10000"/>
              </a:schemeClr>
            </a:solidFill>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flipH="1">
            <a:off x="2928883" y="4495800"/>
            <a:ext cx="76200" cy="228600"/>
          </a:xfrm>
          <a:prstGeom prst="line">
            <a:avLst/>
          </a:prstGeom>
          <a:ln>
            <a:solidFill>
              <a:schemeClr val="bg1">
                <a:lumMod val="10000"/>
              </a:schemeClr>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a:endCxn id="11" idx="0"/>
          </p:cNvCxnSpPr>
          <p:nvPr/>
        </p:nvCxnSpPr>
        <p:spPr>
          <a:xfrm>
            <a:off x="3386083" y="4495800"/>
            <a:ext cx="250059" cy="236646"/>
          </a:xfrm>
          <a:prstGeom prst="line">
            <a:avLst/>
          </a:prstGeom>
          <a:ln>
            <a:solidFill>
              <a:schemeClr val="bg1">
                <a:lumMod val="10000"/>
              </a:schemeClr>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a:endCxn id="16" idx="0"/>
          </p:cNvCxnSpPr>
          <p:nvPr/>
        </p:nvCxnSpPr>
        <p:spPr>
          <a:xfrm flipH="1">
            <a:off x="1743998" y="5562600"/>
            <a:ext cx="194286" cy="228600"/>
          </a:xfrm>
          <a:prstGeom prst="line">
            <a:avLst/>
          </a:prstGeom>
          <a:ln>
            <a:solidFill>
              <a:schemeClr val="bg1">
                <a:lumMod val="10000"/>
              </a:schemeClr>
            </a:solidFill>
          </a:ln>
        </p:spPr>
        <p:style>
          <a:lnRef idx="3">
            <a:schemeClr val="accent2"/>
          </a:lnRef>
          <a:fillRef idx="0">
            <a:schemeClr val="accent2"/>
          </a:fillRef>
          <a:effectRef idx="2">
            <a:schemeClr val="accent2"/>
          </a:effectRef>
          <a:fontRef idx="minor">
            <a:schemeClr val="tx1"/>
          </a:fontRef>
        </p:style>
      </p:cxnSp>
      <p:cxnSp>
        <p:nvCxnSpPr>
          <p:cNvPr id="41" name="Straight Connector 40"/>
          <p:cNvCxnSpPr>
            <a:endCxn id="15" idx="0"/>
          </p:cNvCxnSpPr>
          <p:nvPr/>
        </p:nvCxnSpPr>
        <p:spPr>
          <a:xfrm>
            <a:off x="2243084" y="5562600"/>
            <a:ext cx="380698" cy="262229"/>
          </a:xfrm>
          <a:prstGeom prst="line">
            <a:avLst/>
          </a:prstGeom>
          <a:ln>
            <a:solidFill>
              <a:schemeClr val="bg1">
                <a:lumMod val="10000"/>
              </a:schemeClr>
            </a:solidFill>
          </a:ln>
        </p:spPr>
        <p:style>
          <a:lnRef idx="3">
            <a:schemeClr val="accent2"/>
          </a:lnRef>
          <a:fillRef idx="0">
            <a:schemeClr val="accent2"/>
          </a:fillRef>
          <a:effectRef idx="2">
            <a:schemeClr val="accent2"/>
          </a:effectRef>
          <a:fontRef idx="minor">
            <a:schemeClr val="tx1"/>
          </a:fontRef>
        </p:style>
      </p:cxnSp>
      <p:pic>
        <p:nvPicPr>
          <p:cNvPr id="45" name="Picture 4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06464" y="3352800"/>
            <a:ext cx="1061337" cy="2209800"/>
          </a:xfrm>
          <a:prstGeom prst="rect">
            <a:avLst/>
          </a:prstGeom>
        </p:spPr>
      </p:pic>
      <p:pic>
        <p:nvPicPr>
          <p:cNvPr id="46" name="Picture 4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342698" y="3352800"/>
            <a:ext cx="1058102" cy="2209800"/>
          </a:xfrm>
          <a:prstGeom prst="rect">
            <a:avLst/>
          </a:prstGeom>
        </p:spPr>
      </p:pic>
      <p:pic>
        <p:nvPicPr>
          <p:cNvPr id="47" name="Picture 4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60376" y="3352800"/>
            <a:ext cx="1059624" cy="2209800"/>
          </a:xfrm>
          <a:prstGeom prst="rect">
            <a:avLst/>
          </a:prstGeom>
        </p:spPr>
      </p:pic>
      <p:pic>
        <p:nvPicPr>
          <p:cNvPr id="48" name="Picture 4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768455" y="3352800"/>
            <a:ext cx="1070745" cy="2209800"/>
          </a:xfrm>
          <a:prstGeom prst="rect">
            <a:avLst/>
          </a:prstGeom>
        </p:spPr>
      </p:pic>
      <p:sp>
        <p:nvSpPr>
          <p:cNvPr id="50" name="Rounded Rectangle 49"/>
          <p:cNvSpPr/>
          <p:nvPr/>
        </p:nvSpPr>
        <p:spPr>
          <a:xfrm>
            <a:off x="5257800" y="3276600"/>
            <a:ext cx="1219200" cy="2362200"/>
          </a:xfrm>
          <a:prstGeom prst="roundRect">
            <a:avLst/>
          </a:prstGeom>
          <a:solidFill>
            <a:schemeClr val="lt1">
              <a:alpha val="0"/>
            </a:schemeClr>
          </a:solidFill>
          <a:ln w="38100" cmpd="sng">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9424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9"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dissolv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par>
                                <p:cTn id="31" presetID="9"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dissolve">
                                      <p:cBhvr>
                                        <p:cTn id="33" dur="500"/>
                                        <p:tgtEl>
                                          <p:spTgt spid="28"/>
                                        </p:tgtEl>
                                      </p:cBhvr>
                                    </p:animEffect>
                                  </p:childTnLst>
                                </p:cTn>
                              </p:par>
                              <p:par>
                                <p:cTn id="34" presetID="9"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par>
                                <p:cTn id="37" presetID="9"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dissolv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par>
                                <p:cTn id="49" presetID="9"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dissolve">
                                      <p:cBhvr>
                                        <p:cTn id="51" dur="500"/>
                                        <p:tgtEl>
                                          <p:spTgt spid="41"/>
                                        </p:tgtEl>
                                      </p:cBhvr>
                                    </p:animEffect>
                                  </p:childTnLst>
                                </p:cTn>
                              </p:par>
                              <p:par>
                                <p:cTn id="52" presetID="9"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dissolve">
                                      <p:cBhvr>
                                        <p:cTn id="54" dur="500"/>
                                        <p:tgtEl>
                                          <p:spTgt spid="16"/>
                                        </p:tgtEl>
                                      </p:cBhvr>
                                    </p:animEffect>
                                  </p:childTnLst>
                                </p:cTn>
                              </p:par>
                              <p:par>
                                <p:cTn id="55" presetID="9"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dissolve">
                                      <p:cBhvr>
                                        <p:cTn id="57" dur="500"/>
                                        <p:tgtEl>
                                          <p:spTgt spid="15"/>
                                        </p:tgtEl>
                                      </p:cBhvr>
                                    </p:animEffect>
                                  </p:childTnLst>
                                </p:cTn>
                              </p:par>
                            </p:childTnLst>
                          </p:cTn>
                        </p:par>
                        <p:par>
                          <p:cTn id="58" fill="hold">
                            <p:stCondLst>
                              <p:cond delay="500"/>
                            </p:stCondLst>
                            <p:childTnLst>
                              <p:par>
                                <p:cTn id="59" presetID="9" presetClass="entr" presetSubtype="0" fill="hold"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dissolve">
                                      <p:cBhvr>
                                        <p:cTn id="61" dur="5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dissolve">
                                      <p:cBhvr>
                                        <p:cTn id="66" dur="500"/>
                                        <p:tgtEl>
                                          <p:spTgt spid="31"/>
                                        </p:tgtEl>
                                      </p:cBhvr>
                                    </p:animEffect>
                                  </p:childTnLst>
                                </p:cTn>
                              </p:par>
                              <p:par>
                                <p:cTn id="67" presetID="9"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dissolve">
                                      <p:cBhvr>
                                        <p:cTn id="69" dur="500"/>
                                        <p:tgtEl>
                                          <p:spTgt spid="34"/>
                                        </p:tgtEl>
                                      </p:cBhvr>
                                    </p:animEffect>
                                  </p:childTnLst>
                                </p:cTn>
                              </p:par>
                              <p:par>
                                <p:cTn id="70" presetID="9"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dissolve">
                                      <p:cBhvr>
                                        <p:cTn id="72" dur="500"/>
                                        <p:tgtEl>
                                          <p:spTgt spid="10"/>
                                        </p:tgtEl>
                                      </p:cBhvr>
                                    </p:animEffect>
                                  </p:childTnLst>
                                </p:cTn>
                              </p:par>
                              <p:par>
                                <p:cTn id="73" presetID="9" presetClass="entr" presetSubtype="0"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dissolve">
                                      <p:cBhvr>
                                        <p:cTn id="75" dur="500"/>
                                        <p:tgtEl>
                                          <p:spTgt spid="11"/>
                                        </p:tgtEl>
                                      </p:cBhvr>
                                    </p:animEffect>
                                  </p:childTnLst>
                                </p:cTn>
                              </p:par>
                            </p:childTnLst>
                          </p:cTn>
                        </p:par>
                        <p:par>
                          <p:cTn id="76" fill="hold">
                            <p:stCondLst>
                              <p:cond delay="500"/>
                            </p:stCondLst>
                            <p:childTnLst>
                              <p:par>
                                <p:cTn id="77" presetID="9" presetClass="entr" presetSubtype="0" fill="hold"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dissolve">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rctx="PPT">
                                        <p:cTn id="83" dur="indefinite"/>
                                        <p:tgtEl>
                                          <p:spTgt spid="31"/>
                                        </p:tgtEl>
                                        <p:attrNameLst>
                                          <p:attrName>style.opacity</p:attrName>
                                        </p:attrNameLst>
                                      </p:cBhvr>
                                      <p:to>
                                        <p:strVal val="0.5"/>
                                      </p:to>
                                    </p:set>
                                    <p:animEffect filter="image" prLst="opacity: 0.5">
                                      <p:cBhvr rctx="IE">
                                        <p:cTn id="84" dur="indefinite"/>
                                        <p:tgtEl>
                                          <p:spTgt spid="31"/>
                                        </p:tgtEl>
                                      </p:cBhvr>
                                    </p:animEffect>
                                  </p:childTnLst>
                                </p:cTn>
                              </p:par>
                              <p:par>
                                <p:cTn id="85" presetID="9" presetClass="emph" presetSubtype="0" nodeType="withEffect">
                                  <p:stCondLst>
                                    <p:cond delay="0"/>
                                  </p:stCondLst>
                                  <p:childTnLst>
                                    <p:set>
                                      <p:cBhvr rctx="PPT">
                                        <p:cTn id="86" dur="indefinite"/>
                                        <p:tgtEl>
                                          <p:spTgt spid="10"/>
                                        </p:tgtEl>
                                        <p:attrNameLst>
                                          <p:attrName>style.opacity</p:attrName>
                                        </p:attrNameLst>
                                      </p:cBhvr>
                                      <p:to>
                                        <p:strVal val="0.5"/>
                                      </p:to>
                                    </p:set>
                                    <p:animEffect filter="image" prLst="opacity: 0.5">
                                      <p:cBhvr rctx="IE">
                                        <p:cTn id="87" dur="indefinite"/>
                                        <p:tgtEl>
                                          <p:spTgt spid="10"/>
                                        </p:tgtEl>
                                      </p:cBhvr>
                                    </p:animEffect>
                                  </p:childTnLst>
                                </p:cTn>
                              </p:par>
                              <p:par>
                                <p:cTn id="88" presetID="9" presetClass="emph" presetSubtype="0" nodeType="withEffect">
                                  <p:stCondLst>
                                    <p:cond delay="0"/>
                                  </p:stCondLst>
                                  <p:childTnLst>
                                    <p:set>
                                      <p:cBhvr rctx="PPT">
                                        <p:cTn id="89" dur="indefinite"/>
                                        <p:tgtEl>
                                          <p:spTgt spid="34"/>
                                        </p:tgtEl>
                                        <p:attrNameLst>
                                          <p:attrName>style.opacity</p:attrName>
                                        </p:attrNameLst>
                                      </p:cBhvr>
                                      <p:to>
                                        <p:strVal val="0.5"/>
                                      </p:to>
                                    </p:set>
                                    <p:animEffect filter="image" prLst="opacity: 0.5">
                                      <p:cBhvr rctx="IE">
                                        <p:cTn id="90" dur="indefinite"/>
                                        <p:tgtEl>
                                          <p:spTgt spid="34"/>
                                        </p:tgtEl>
                                      </p:cBhvr>
                                    </p:animEffect>
                                  </p:childTnLst>
                                </p:cTn>
                              </p:par>
                              <p:par>
                                <p:cTn id="91" presetID="9" presetClass="emph" presetSubtype="0" nodeType="withEffect">
                                  <p:stCondLst>
                                    <p:cond delay="0"/>
                                  </p:stCondLst>
                                  <p:childTnLst>
                                    <p:set>
                                      <p:cBhvr rctx="PPT">
                                        <p:cTn id="92" dur="indefinite"/>
                                        <p:tgtEl>
                                          <p:spTgt spid="11"/>
                                        </p:tgtEl>
                                        <p:attrNameLst>
                                          <p:attrName>style.opacity</p:attrName>
                                        </p:attrNameLst>
                                      </p:cBhvr>
                                      <p:to>
                                        <p:strVal val="0.5"/>
                                      </p:to>
                                    </p:set>
                                    <p:animEffect filter="image" prLst="opacity: 0.5">
                                      <p:cBhvr rctx="IE">
                                        <p:cTn id="93" dur="indefinite"/>
                                        <p:tgtEl>
                                          <p:spTgt spid="11"/>
                                        </p:tgtEl>
                                      </p:cBhvr>
                                    </p:animEffect>
                                  </p:childTnLst>
                                </p:cTn>
                              </p:par>
                              <p:par>
                                <p:cTn id="94" presetID="9" presetClass="emph" presetSubtype="0" nodeType="withEffect">
                                  <p:stCondLst>
                                    <p:cond delay="0"/>
                                  </p:stCondLst>
                                  <p:childTnLst>
                                    <p:set>
                                      <p:cBhvr rctx="PPT">
                                        <p:cTn id="95" dur="indefinite"/>
                                        <p:tgtEl>
                                          <p:spTgt spid="37"/>
                                        </p:tgtEl>
                                        <p:attrNameLst>
                                          <p:attrName>style.opacity</p:attrName>
                                        </p:attrNameLst>
                                      </p:cBhvr>
                                      <p:to>
                                        <p:strVal val="0.5"/>
                                      </p:to>
                                    </p:set>
                                    <p:animEffect filter="image" prLst="opacity: 0.5">
                                      <p:cBhvr rctx="IE">
                                        <p:cTn id="96" dur="indefinite"/>
                                        <p:tgtEl>
                                          <p:spTgt spid="37"/>
                                        </p:tgtEl>
                                      </p:cBhvr>
                                    </p:animEffect>
                                  </p:childTnLst>
                                </p:cTn>
                              </p:par>
                              <p:par>
                                <p:cTn id="97" presetID="9" presetClass="emph" presetSubtype="0" nodeType="withEffect">
                                  <p:stCondLst>
                                    <p:cond delay="0"/>
                                  </p:stCondLst>
                                  <p:childTnLst>
                                    <p:set>
                                      <p:cBhvr rctx="PPT">
                                        <p:cTn id="98" dur="indefinite"/>
                                        <p:tgtEl>
                                          <p:spTgt spid="41"/>
                                        </p:tgtEl>
                                        <p:attrNameLst>
                                          <p:attrName>style.opacity</p:attrName>
                                        </p:attrNameLst>
                                      </p:cBhvr>
                                      <p:to>
                                        <p:strVal val="0.5"/>
                                      </p:to>
                                    </p:set>
                                    <p:animEffect filter="image" prLst="opacity: 0.5">
                                      <p:cBhvr rctx="IE">
                                        <p:cTn id="99" dur="indefinite"/>
                                        <p:tgtEl>
                                          <p:spTgt spid="41"/>
                                        </p:tgtEl>
                                      </p:cBhvr>
                                    </p:animEffect>
                                  </p:childTnLst>
                                </p:cTn>
                              </p:par>
                              <p:par>
                                <p:cTn id="100" presetID="9" presetClass="emph" presetSubtype="0" nodeType="withEffect">
                                  <p:stCondLst>
                                    <p:cond delay="0"/>
                                  </p:stCondLst>
                                  <p:childTnLst>
                                    <p:set>
                                      <p:cBhvr rctx="PPT">
                                        <p:cTn id="101" dur="indefinite"/>
                                        <p:tgtEl>
                                          <p:spTgt spid="16"/>
                                        </p:tgtEl>
                                        <p:attrNameLst>
                                          <p:attrName>style.opacity</p:attrName>
                                        </p:attrNameLst>
                                      </p:cBhvr>
                                      <p:to>
                                        <p:strVal val="0.5"/>
                                      </p:to>
                                    </p:set>
                                    <p:animEffect filter="image" prLst="opacity: 0.5">
                                      <p:cBhvr rctx="IE">
                                        <p:cTn id="102" dur="indefinite"/>
                                        <p:tgtEl>
                                          <p:spTgt spid="16"/>
                                        </p:tgtEl>
                                      </p:cBhvr>
                                    </p:animEffect>
                                  </p:childTnLst>
                                </p:cTn>
                              </p:par>
                              <p:par>
                                <p:cTn id="103" presetID="9" presetClass="emph" presetSubtype="0" nodeType="withEffect">
                                  <p:stCondLst>
                                    <p:cond delay="0"/>
                                  </p:stCondLst>
                                  <p:childTnLst>
                                    <p:set>
                                      <p:cBhvr rctx="PPT">
                                        <p:cTn id="104" dur="indefinite"/>
                                        <p:tgtEl>
                                          <p:spTgt spid="15"/>
                                        </p:tgtEl>
                                        <p:attrNameLst>
                                          <p:attrName>style.opacity</p:attrName>
                                        </p:attrNameLst>
                                      </p:cBhvr>
                                      <p:to>
                                        <p:strVal val="0.5"/>
                                      </p:to>
                                    </p:set>
                                    <p:animEffect filter="image" prLst="opacity: 0.5">
                                      <p:cBhvr rctx="IE">
                                        <p:cTn id="105" dur="indefinite"/>
                                        <p:tgtEl>
                                          <p:spTgt spid="15"/>
                                        </p:tgtEl>
                                      </p:cBhvr>
                                    </p:animEffect>
                                  </p:childTnLst>
                                </p:cTn>
                              </p:par>
                              <p:par>
                                <p:cTn id="106" presetID="9" presetClass="entr" presetSubtype="0"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dissolve">
                                      <p:cBhvr>
                                        <p:cTn id="10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Applications</a:t>
            </a:r>
          </a:p>
          <a:p>
            <a:pPr lvl="1"/>
            <a:r>
              <a:rPr lang="en-US" dirty="0" smtClean="0"/>
              <a:t>Hierarchical segmentation</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600" y="2438400"/>
            <a:ext cx="3505200" cy="1743793"/>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2438784"/>
            <a:ext cx="4343400" cy="1751371"/>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9800" y="4419600"/>
            <a:ext cx="5477933" cy="1639017"/>
          </a:xfrm>
          <a:prstGeom prst="rect">
            <a:avLst/>
          </a:prstGeom>
        </p:spPr>
      </p:pic>
    </p:spTree>
    <p:extLst>
      <p:ext uri="{BB962C8B-B14F-4D97-AF65-F5344CB8AC3E}">
        <p14:creationId xmlns:p14="http://schemas.microsoft.com/office/powerpoint/2010/main" val="40140628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Applications</a:t>
            </a:r>
          </a:p>
          <a:p>
            <a:pPr lvl="1"/>
            <a:r>
              <a:rPr lang="en-US" dirty="0" smtClean="0"/>
              <a:t>Structural shape editing</a:t>
            </a:r>
          </a:p>
          <a:p>
            <a:pPr lvl="2"/>
            <a:r>
              <a:rPr lang="en-US" dirty="0" smtClean="0"/>
              <a:t>Editing of man-made objects: semantics-aware</a:t>
            </a:r>
          </a:p>
          <a:p>
            <a:pPr lvl="2"/>
            <a:r>
              <a:rPr lang="en-US" dirty="0" smtClean="0"/>
              <a:t>Two modes</a:t>
            </a:r>
          </a:p>
          <a:p>
            <a:pPr lvl="3"/>
            <a:r>
              <a:rPr lang="en-US" dirty="0" smtClean="0"/>
              <a:t>Part structure </a:t>
            </a:r>
            <a:r>
              <a:rPr lang="en-US" dirty="0" smtClean="0">
                <a:sym typeface="Wingdings"/>
              </a:rPr>
              <a:t> geometry (CAD/CAM design systems)</a:t>
            </a:r>
          </a:p>
          <a:p>
            <a:pPr lvl="3"/>
            <a:r>
              <a:rPr lang="en-US" dirty="0" smtClean="0">
                <a:sym typeface="Wingdings"/>
              </a:rPr>
              <a:t>Geometry  part structure (</a:t>
            </a:r>
            <a:r>
              <a:rPr lang="en-US" dirty="0" err="1" smtClean="0">
                <a:sym typeface="Wingdings"/>
              </a:rPr>
              <a:t>iWires</a:t>
            </a:r>
            <a:r>
              <a:rPr lang="en-US" dirty="0" smtClean="0">
                <a:sym typeface="Wingdings"/>
              </a:rPr>
              <a:t> [Gal et al. 2009])</a:t>
            </a:r>
          </a:p>
          <a:p>
            <a:pPr lvl="2"/>
            <a:r>
              <a:rPr lang="en-US" dirty="0" smtClean="0">
                <a:sym typeface="Wingdings"/>
              </a:rPr>
              <a:t>Symmetry hierarchy: suited for both</a:t>
            </a:r>
          </a:p>
          <a:p>
            <a:pPr lvl="3"/>
            <a:r>
              <a:rPr lang="en-US" dirty="0" smtClean="0">
                <a:sym typeface="Wingdings"/>
              </a:rPr>
              <a:t>Structural view</a:t>
            </a:r>
          </a:p>
          <a:p>
            <a:pPr lvl="3"/>
            <a:r>
              <a:rPr lang="en-US" dirty="0" smtClean="0">
                <a:sym typeface="Wingdings"/>
              </a:rPr>
              <a:t>Geometric view</a:t>
            </a:r>
            <a:endParaRPr lang="en-US" dirty="0"/>
          </a:p>
        </p:txBody>
      </p:sp>
    </p:spTree>
    <p:extLst>
      <p:ext uri="{BB962C8B-B14F-4D97-AF65-F5344CB8AC3E}">
        <p14:creationId xmlns:p14="http://schemas.microsoft.com/office/powerpoint/2010/main" val="4078945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Applications</a:t>
            </a:r>
          </a:p>
          <a:p>
            <a:pPr lvl="1"/>
            <a:r>
              <a:rPr lang="en-US" dirty="0" smtClean="0"/>
              <a:t>Structural shape editing</a:t>
            </a:r>
          </a:p>
        </p:txBody>
      </p:sp>
      <p:pic>
        <p:nvPicPr>
          <p:cNvPr id="4" name="SHE_benc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981200"/>
            <a:ext cx="6299200" cy="4724400"/>
          </a:xfrm>
          <a:prstGeom prst="rect">
            <a:avLst/>
          </a:prstGeom>
        </p:spPr>
      </p:pic>
    </p:spTree>
    <p:extLst>
      <p:ext uri="{BB962C8B-B14F-4D97-AF65-F5344CB8AC3E}">
        <p14:creationId xmlns:p14="http://schemas.microsoft.com/office/powerpoint/2010/main" val="20628445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Applications</a:t>
            </a:r>
          </a:p>
          <a:p>
            <a:pPr lvl="1"/>
            <a:r>
              <a:rPr lang="en-US" dirty="0" smtClean="0"/>
              <a:t>Structural shape editing</a:t>
            </a:r>
          </a:p>
        </p:txBody>
      </p:sp>
      <p:pic>
        <p:nvPicPr>
          <p:cNvPr id="3" name="candle_sh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981200"/>
            <a:ext cx="6248400" cy="4686300"/>
          </a:xfrm>
          <a:prstGeom prst="rect">
            <a:avLst/>
          </a:prstGeom>
        </p:spPr>
      </p:pic>
    </p:spTree>
    <p:extLst>
      <p:ext uri="{BB962C8B-B14F-4D97-AF65-F5344CB8AC3E}">
        <p14:creationId xmlns:p14="http://schemas.microsoft.com/office/powerpoint/2010/main" val="3551143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Conclusion</a:t>
            </a:r>
          </a:p>
          <a:p>
            <a:pPr lvl="1"/>
            <a:r>
              <a:rPr lang="en-US" dirty="0" smtClean="0"/>
              <a:t>Contribution:</a:t>
            </a:r>
          </a:p>
          <a:p>
            <a:pPr lvl="2"/>
            <a:r>
              <a:rPr lang="en-US" dirty="0" smtClean="0"/>
              <a:t>Symmetry hierarchy and its construction</a:t>
            </a:r>
            <a:endParaRPr lang="en-US" dirty="0"/>
          </a:p>
          <a:p>
            <a:pPr lvl="1"/>
            <a:r>
              <a:rPr lang="en-US" dirty="0" smtClean="0"/>
              <a:t>A preliminary step towards high-level analysis of man-made shapes</a:t>
            </a:r>
          </a:p>
          <a:p>
            <a:pPr lvl="2"/>
            <a:r>
              <a:rPr lang="en-US" dirty="0" smtClean="0"/>
              <a:t>An intermediate representation between low-level representation and functional shape analysis</a:t>
            </a:r>
          </a:p>
        </p:txBody>
      </p:sp>
    </p:spTree>
    <p:extLst>
      <p:ext uri="{BB962C8B-B14F-4D97-AF65-F5344CB8AC3E}">
        <p14:creationId xmlns:p14="http://schemas.microsoft.com/office/powerpoint/2010/main" val="3328460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Limitations</a:t>
            </a:r>
          </a:p>
          <a:p>
            <a:pPr lvl="1"/>
            <a:r>
              <a:rPr lang="en-US" dirty="0" smtClean="0"/>
              <a:t>Not suitable for all shapes</a:t>
            </a:r>
          </a:p>
          <a:p>
            <a:pPr lvl="1"/>
            <a:r>
              <a:rPr lang="en-US" dirty="0" smtClean="0"/>
              <a:t>Only exact extrinsic symmetries</a:t>
            </a:r>
          </a:p>
          <a:p>
            <a:pPr lvl="1"/>
            <a:r>
              <a:rPr lang="en-US" dirty="0" smtClean="0"/>
              <a:t>Dependent on the initial segmentation</a:t>
            </a:r>
          </a:p>
          <a:p>
            <a:pPr lvl="1"/>
            <a:r>
              <a:rPr lang="en-US" dirty="0" smtClean="0"/>
              <a:t>Greedy graph contraction scheme</a:t>
            </a:r>
            <a:endParaRPr lang="en-US" dirty="0"/>
          </a:p>
        </p:txBody>
      </p:sp>
      <p:pic>
        <p:nvPicPr>
          <p:cNvPr id="3" name="Picture 2" descr="Screen shot 2011-03-31 at 1.07.23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3810000"/>
            <a:ext cx="27432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shot 2011-03-30 at 11.44.25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95800" y="3810000"/>
            <a:ext cx="38100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7294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Symmetry hierarchy</a:t>
            </a:r>
            <a:endParaRPr lang="en-US" dirty="0"/>
          </a:p>
        </p:txBody>
      </p:sp>
      <p:pic>
        <p:nvPicPr>
          <p:cNvPr id="4" name="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600200"/>
            <a:ext cx="6658293" cy="5105400"/>
          </a:xfrm>
          <a:prstGeom prst="rect">
            <a:avLst/>
          </a:prstGeom>
        </p:spPr>
      </p:pic>
    </p:spTree>
    <p:extLst>
      <p:ext uri="{BB962C8B-B14F-4D97-AF65-F5344CB8AC3E}">
        <p14:creationId xmlns:p14="http://schemas.microsoft.com/office/powerpoint/2010/main" val="1612316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346299" y="3328832"/>
            <a:ext cx="6578501" cy="3452968"/>
            <a:chOff x="1346299" y="3328832"/>
            <a:chExt cx="6578501" cy="3452968"/>
          </a:xfrm>
        </p:grpSpPr>
        <p:pic>
          <p:nvPicPr>
            <p:cNvPr id="3" name="Picture 2" descr="Bld_PSB_m0386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46299" y="3405032"/>
              <a:ext cx="1549301" cy="17003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hair_BenchY04922_BENCH"/>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95601" y="3557432"/>
              <a:ext cx="1629746"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080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640283" y="3328832"/>
              <a:ext cx="1284517" cy="1745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ld_Y10404_Ferris_Wheel"/>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371600" y="5181600"/>
              <a:ext cx="1507808" cy="15931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andle_Y02396_CNDLABRA1"/>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895600" y="5181600"/>
              <a:ext cx="1522646" cy="15009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tricycle_right"/>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724400" y="5084822"/>
              <a:ext cx="1709491" cy="16969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ourglass_PSB_m0594"/>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105400" y="3429000"/>
              <a:ext cx="7778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hair_Arms_FURN0421"/>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653050" y="5181600"/>
              <a:ext cx="1213944" cy="16002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ontent Placeholder 1"/>
          <p:cNvSpPr>
            <a:spLocks noGrp="1"/>
          </p:cNvSpPr>
          <p:nvPr>
            <p:ph idx="1"/>
          </p:nvPr>
        </p:nvSpPr>
        <p:spPr/>
        <p:txBody>
          <a:bodyPr/>
          <a:lstStyle/>
          <a:p>
            <a:r>
              <a:rPr lang="en-US" dirty="0" smtClean="0"/>
              <a:t>Future work</a:t>
            </a:r>
          </a:p>
          <a:p>
            <a:pPr lvl="1"/>
            <a:r>
              <a:rPr lang="en-US" dirty="0" smtClean="0"/>
              <a:t>A rigorous objective function</a:t>
            </a:r>
          </a:p>
          <a:p>
            <a:pPr lvl="1"/>
            <a:r>
              <a:rPr lang="en-US" dirty="0" smtClean="0"/>
              <a:t>User study</a:t>
            </a:r>
          </a:p>
          <a:p>
            <a:pPr lvl="1"/>
            <a:r>
              <a:rPr lang="en-US" dirty="0" smtClean="0"/>
              <a:t>Other applications</a:t>
            </a:r>
          </a:p>
          <a:p>
            <a:pPr lvl="2"/>
            <a:r>
              <a:rPr lang="en-US" dirty="0" smtClean="0"/>
              <a:t>e.g., Upright orientation [Fu et al. 2008]</a:t>
            </a:r>
          </a:p>
          <a:p>
            <a:pPr lvl="1"/>
            <a:r>
              <a:rPr lang="en-US" dirty="0" smtClean="0"/>
              <a:t>Consistent symmetry hierarchy</a:t>
            </a:r>
            <a:endParaRPr lang="en-US" dirty="0"/>
          </a:p>
        </p:txBody>
      </p:sp>
    </p:spTree>
    <p:extLst>
      <p:ext uri="{BB962C8B-B14F-4D97-AF65-F5344CB8AC3E}">
        <p14:creationId xmlns:p14="http://schemas.microsoft.com/office/powerpoint/2010/main" val="1685109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Content Placeholder 1"/>
          <p:cNvSpPr>
            <a:spLocks noGrp="1"/>
          </p:cNvSpPr>
          <p:nvPr>
            <p:ph idx="1"/>
          </p:nvPr>
        </p:nvSpPr>
        <p:spPr/>
        <p:txBody>
          <a:bodyPr/>
          <a:lstStyle/>
          <a:p>
            <a:r>
              <a:rPr lang="en-US" altLang="zh-CN" dirty="0" smtClean="0"/>
              <a:t>Acknowledgement</a:t>
            </a:r>
          </a:p>
          <a:p>
            <a:pPr lvl="2"/>
            <a:r>
              <a:rPr lang="en-US" altLang="zh-CN" dirty="0" smtClean="0"/>
              <a:t>Anonymous reviewers</a:t>
            </a:r>
          </a:p>
          <a:p>
            <a:pPr lvl="2"/>
            <a:r>
              <a:rPr lang="en-US" altLang="zh-CN" dirty="0" smtClean="0"/>
              <a:t>Code and model help: Oliver van </a:t>
            </a:r>
            <a:r>
              <a:rPr lang="en-US" altLang="zh-CN" dirty="0" err="1" smtClean="0"/>
              <a:t>Kaick</a:t>
            </a:r>
            <a:r>
              <a:rPr lang="en-US" altLang="zh-CN" dirty="0" smtClean="0"/>
              <a:t>, Kun Liu</a:t>
            </a:r>
          </a:p>
          <a:p>
            <a:pPr lvl="2"/>
            <a:r>
              <a:rPr lang="en-US" altLang="zh-CN" dirty="0" smtClean="0"/>
              <a:t>Fruitful discussions: Daniel Cohen-Or</a:t>
            </a:r>
          </a:p>
          <a:p>
            <a:pPr lvl="2"/>
            <a:r>
              <a:rPr lang="en-US" altLang="zh-CN" dirty="0" err="1" smtClean="0"/>
              <a:t>Fundings</a:t>
            </a:r>
            <a:r>
              <a:rPr lang="en-US" altLang="zh-CN" dirty="0" smtClean="0"/>
              <a:t>: NSERC (Canada), the Israel Ministry of Science and Education, the Israel Science Foundation, NSF China, the Research Fund for the Doctoral Program of Higher Education (China), and the China Scholarship Council</a:t>
            </a:r>
          </a:p>
          <a:p>
            <a:pPr lvl="2"/>
            <a:r>
              <a:rPr lang="en-US" altLang="zh-CN" dirty="0" smtClean="0"/>
              <a:t>Mesh models: the Princeton Shape Benchmark, SHREC’09, and Ran Gal</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el 1"/>
          <p:cNvSpPr>
            <a:spLocks noGrp="1"/>
          </p:cNvSpPr>
          <p:nvPr>
            <p:ph type="ctrTitle"/>
          </p:nvPr>
        </p:nvSpPr>
        <p:spPr bwMode="auto">
          <a:xfrm>
            <a:off x="685800" y="1958975"/>
            <a:ext cx="7772400" cy="1470025"/>
          </a:xfrm>
          <a:noFill/>
          <a:ln>
            <a:miter lim="800000"/>
            <a:headEnd/>
            <a:tailEnd/>
          </a:ln>
        </p:spPr>
        <p:txBody>
          <a:bodyPr vert="horz" wrap="square" lIns="91440" tIns="45720" rIns="91440" bIns="45720" numCol="1" anchor="t" anchorCtr="0" compatLnSpc="1">
            <a:prstTxWarp prst="textNoShape">
              <a:avLst/>
            </a:prstTxWarp>
          </a:bodyPr>
          <a:lstStyle/>
          <a:p>
            <a:r>
              <a:rPr lang="en-GB" altLang="zh-CN" sz="5400" b="1" dirty="0" smtClean="0">
                <a:ea typeface="Arial Unicode MS"/>
              </a:rPr>
              <a:t>Thank you!</a:t>
            </a:r>
          </a:p>
        </p:txBody>
      </p:sp>
      <p:pic>
        <p:nvPicPr>
          <p:cNvPr id="7" name="Untitled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0600" y="3200400"/>
            <a:ext cx="3860800" cy="2895600"/>
          </a:xfrm>
          <a:prstGeom prst="rect">
            <a:avLst/>
          </a:prstGeom>
        </p:spPr>
      </p:pic>
      <p:pic>
        <p:nvPicPr>
          <p:cNvPr id="8" name="candle_she.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978400" y="3200400"/>
            <a:ext cx="3860800" cy="2895600"/>
          </a:xfrm>
          <a:prstGeom prst="rect">
            <a:avLst/>
          </a:prstGeom>
        </p:spPr>
      </p:pic>
      <p:sp>
        <p:nvSpPr>
          <p:cNvPr id="2" name="TextBox 1"/>
          <p:cNvSpPr txBox="1"/>
          <p:nvPr/>
        </p:nvSpPr>
        <p:spPr>
          <a:xfrm>
            <a:off x="1585458" y="6400800"/>
            <a:ext cx="6644142" cy="369332"/>
          </a:xfrm>
          <a:prstGeom prst="rect">
            <a:avLst/>
          </a:prstGeom>
          <a:noFill/>
        </p:spPr>
        <p:txBody>
          <a:bodyPr wrap="none" rtlCol="0">
            <a:spAutoFit/>
          </a:bodyPr>
          <a:lstStyle/>
          <a:p>
            <a:r>
              <a:rPr lang="en-US" dirty="0">
                <a:solidFill>
                  <a:srgbClr val="796B51"/>
                </a:solidFill>
              </a:rPr>
              <a:t>Project page: </a:t>
            </a:r>
            <a:r>
              <a:rPr lang="en-US" dirty="0">
                <a:solidFill>
                  <a:srgbClr val="0000FF"/>
                </a:solidFill>
              </a:rPr>
              <a:t>http://www.computer-graphics.cn/~eric/</a:t>
            </a:r>
            <a:r>
              <a:rPr lang="en-US" dirty="0" smtClean="0">
                <a:solidFill>
                  <a:srgbClr val="0000FF"/>
                </a:solidFill>
              </a:rPr>
              <a:t>symh.html </a:t>
            </a: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98" fill="hold"/>
                                        <p:tgtEl>
                                          <p:spTgt spid="7"/>
                                        </p:tgtEl>
                                      </p:cBhvr>
                                    </p:cmd>
                                  </p:childTnLst>
                                </p:cTn>
                              </p:par>
                              <p:par>
                                <p:cTn id="7" presetID="1" presetClass="mediacall" presetSubtype="0" fill="hold" nodeType="withEffect">
                                  <p:stCondLst>
                                    <p:cond delay="0"/>
                                  </p:stCondLst>
                                  <p:childTnLst>
                                    <p:cmd type="call" cmd="playFrom(0.0)">
                                      <p:cBhvr>
                                        <p:cTn id="8" dur="247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repeatCount="indefinite"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Structural shape editing</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0266" y="1524000"/>
            <a:ext cx="6671734" cy="4976001"/>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10266" y="1537898"/>
            <a:ext cx="6671734" cy="497600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10266" y="1524000"/>
            <a:ext cx="6671734" cy="5003800"/>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10266" y="1537899"/>
            <a:ext cx="6671734" cy="4989902"/>
          </a:xfrm>
          <a:prstGeom prst="rect">
            <a:avLst/>
          </a:prstGeom>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10266" y="1524000"/>
            <a:ext cx="6671734" cy="4989901"/>
          </a:xfrm>
          <a:prstGeom prst="rect">
            <a:avLst/>
          </a:prstGeom>
        </p:spPr>
      </p:pic>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10266" y="1551799"/>
            <a:ext cx="6671734" cy="4976002"/>
          </a:xfrm>
          <a:prstGeom prst="rect">
            <a:avLst/>
          </a:prstGeom>
        </p:spPr>
      </p:pic>
    </p:spTree>
    <p:extLst>
      <p:ext uri="{BB962C8B-B14F-4D97-AF65-F5344CB8AC3E}">
        <p14:creationId xmlns:p14="http://schemas.microsoft.com/office/powerpoint/2010/main" val="205443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Symmetry/regularity detection</a:t>
            </a:r>
          </a:p>
          <a:p>
            <a:pPr lvl="1"/>
            <a:r>
              <a:rPr lang="en-US" dirty="0" smtClean="0"/>
              <a:t>Global or isolated partial symmetries</a:t>
            </a:r>
          </a:p>
          <a:p>
            <a:pPr lvl="1"/>
            <a:r>
              <a:rPr lang="en-US" dirty="0" smtClean="0">
                <a:solidFill>
                  <a:schemeClr val="bg2">
                    <a:lumMod val="65000"/>
                  </a:schemeClr>
                </a:solidFill>
              </a:rPr>
              <a:t>Compound structural regularities</a:t>
            </a:r>
            <a:endParaRPr lang="en-US" dirty="0">
              <a:solidFill>
                <a:schemeClr val="bg2">
                  <a:lumMod val="65000"/>
                </a:schemeClr>
              </a:solidFill>
            </a:endParaRPr>
          </a:p>
        </p:txBody>
      </p:sp>
      <p:grpSp>
        <p:nvGrpSpPr>
          <p:cNvPr id="8" name="Group 2"/>
          <p:cNvGrpSpPr>
            <a:grpSpLocks/>
          </p:cNvGrpSpPr>
          <p:nvPr/>
        </p:nvGrpSpPr>
        <p:grpSpPr bwMode="auto">
          <a:xfrm>
            <a:off x="1743075" y="2614613"/>
            <a:ext cx="2590800" cy="1740125"/>
            <a:chOff x="1447800" y="2133600"/>
            <a:chExt cx="2590800" cy="1741149"/>
          </a:xfrm>
        </p:grpSpPr>
        <p:pic>
          <p:nvPicPr>
            <p:cNvPr id="9" name="Picture 3" descr="Screen shot 2011-03-30 at 9.14.44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2133600"/>
              <a:ext cx="2590800" cy="1400432"/>
            </a:xfrm>
            <a:prstGeom prst="rect">
              <a:avLst/>
            </a:prstGeom>
            <a:noFill/>
            <a:ln w="9525">
              <a:noFill/>
              <a:miter lim="800000"/>
              <a:headEnd/>
              <a:tailEnd/>
            </a:ln>
          </p:spPr>
        </p:pic>
        <p:sp>
          <p:nvSpPr>
            <p:cNvPr id="10" name="TextBox 5"/>
            <p:cNvSpPr txBox="1">
              <a:spLocks noChangeArrowheads="1"/>
            </p:cNvSpPr>
            <p:nvPr/>
          </p:nvSpPr>
          <p:spPr bwMode="auto">
            <a:xfrm>
              <a:off x="1754545" y="3505200"/>
              <a:ext cx="2155758" cy="369549"/>
            </a:xfrm>
            <a:prstGeom prst="rect">
              <a:avLst/>
            </a:prstGeom>
            <a:noFill/>
            <a:ln w="9525">
              <a:noFill/>
              <a:miter lim="800000"/>
              <a:headEnd/>
              <a:tailEnd/>
            </a:ln>
          </p:spPr>
          <p:txBody>
            <a:bodyPr wrap="none">
              <a:spAutoFit/>
            </a:bodyPr>
            <a:lstStyle/>
            <a:p>
              <a:r>
                <a:rPr lang="en-US" altLang="zh-CN" dirty="0">
                  <a:solidFill>
                    <a:srgbClr val="796B51"/>
                  </a:solidFill>
                  <a:latin typeface="Calibri" pitchFamily="34" charset="0"/>
                </a:rPr>
                <a:t>[</a:t>
              </a:r>
              <a:r>
                <a:rPr lang="en-US" altLang="zh-CN" dirty="0" err="1">
                  <a:solidFill>
                    <a:srgbClr val="796B51"/>
                  </a:solidFill>
                  <a:latin typeface="Calibri" pitchFamily="34" charset="0"/>
                </a:rPr>
                <a:t>Kazhdan</a:t>
              </a:r>
              <a:r>
                <a:rPr lang="en-US" altLang="zh-CN" dirty="0">
                  <a:solidFill>
                    <a:srgbClr val="796B51"/>
                  </a:solidFill>
                  <a:latin typeface="Calibri" pitchFamily="34" charset="0"/>
                </a:rPr>
                <a:t> et al. 2004]</a:t>
              </a:r>
            </a:p>
          </p:txBody>
        </p:sp>
      </p:grpSp>
      <p:grpSp>
        <p:nvGrpSpPr>
          <p:cNvPr id="11" name="Group 10"/>
          <p:cNvGrpSpPr/>
          <p:nvPr/>
        </p:nvGrpSpPr>
        <p:grpSpPr>
          <a:xfrm>
            <a:off x="4791075" y="2462213"/>
            <a:ext cx="2371725" cy="1892300"/>
            <a:chOff x="4791075" y="2462213"/>
            <a:chExt cx="2371725" cy="1892300"/>
          </a:xfrm>
        </p:grpSpPr>
        <p:pic>
          <p:nvPicPr>
            <p:cNvPr id="12" name="Picture 4" descr="Screen shot 2011-03-30 at 9.17.07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43475" y="2462213"/>
              <a:ext cx="1855788" cy="1600200"/>
            </a:xfrm>
            <a:prstGeom prst="rect">
              <a:avLst/>
            </a:prstGeom>
            <a:noFill/>
            <a:ln w="9525">
              <a:noFill/>
              <a:miter lim="800000"/>
              <a:headEnd/>
              <a:tailEnd/>
            </a:ln>
          </p:spPr>
        </p:pic>
        <p:sp>
          <p:nvSpPr>
            <p:cNvPr id="13" name="TextBox 7"/>
            <p:cNvSpPr txBox="1">
              <a:spLocks noChangeArrowheads="1"/>
            </p:cNvSpPr>
            <p:nvPr/>
          </p:nvSpPr>
          <p:spPr bwMode="auto">
            <a:xfrm>
              <a:off x="4791075" y="3986213"/>
              <a:ext cx="2371725" cy="368300"/>
            </a:xfrm>
            <a:prstGeom prst="rect">
              <a:avLst/>
            </a:prstGeom>
            <a:noFill/>
            <a:ln w="9525">
              <a:noFill/>
              <a:miter lim="800000"/>
              <a:headEnd/>
              <a:tailEnd/>
            </a:ln>
          </p:spPr>
          <p:txBody>
            <a:bodyPr wrap="none">
              <a:spAutoFit/>
            </a:bodyPr>
            <a:lstStyle/>
            <a:p>
              <a:r>
                <a:rPr lang="en-US" altLang="zh-CN" dirty="0">
                  <a:solidFill>
                    <a:srgbClr val="796B51"/>
                  </a:solidFill>
                  <a:latin typeface="Calibri" pitchFamily="34" charset="0"/>
                </a:rPr>
                <a:t>[</a:t>
              </a:r>
              <a:r>
                <a:rPr lang="en-US" altLang="zh-CN" dirty="0" err="1">
                  <a:solidFill>
                    <a:srgbClr val="796B51"/>
                  </a:solidFill>
                  <a:latin typeface="Calibri" pitchFamily="34" charset="0"/>
                </a:rPr>
                <a:t>Ovsjanikov</a:t>
              </a:r>
              <a:r>
                <a:rPr lang="en-US" altLang="zh-CN" dirty="0">
                  <a:solidFill>
                    <a:srgbClr val="796B51"/>
                  </a:solidFill>
                  <a:latin typeface="Calibri" pitchFamily="34" charset="0"/>
                </a:rPr>
                <a:t> et al. 2008]</a:t>
              </a:r>
            </a:p>
          </p:txBody>
        </p:sp>
      </p:grpSp>
      <p:grpSp>
        <p:nvGrpSpPr>
          <p:cNvPr id="14" name="Group 13"/>
          <p:cNvGrpSpPr/>
          <p:nvPr/>
        </p:nvGrpSpPr>
        <p:grpSpPr>
          <a:xfrm>
            <a:off x="1219200" y="4583113"/>
            <a:ext cx="2286000" cy="1893887"/>
            <a:chOff x="1219200" y="4583113"/>
            <a:chExt cx="2286000" cy="1893887"/>
          </a:xfrm>
        </p:grpSpPr>
        <p:pic>
          <p:nvPicPr>
            <p:cNvPr id="15" name="Picture 10" descr="Screen shot 2011-03-30 at 9.30.36 P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19200" y="4583113"/>
              <a:ext cx="2286000" cy="1501775"/>
            </a:xfrm>
            <a:prstGeom prst="rect">
              <a:avLst/>
            </a:prstGeom>
            <a:noFill/>
            <a:ln w="9525">
              <a:noFill/>
              <a:miter lim="800000"/>
              <a:headEnd/>
              <a:tailEnd/>
            </a:ln>
          </p:spPr>
        </p:pic>
        <p:sp>
          <p:nvSpPr>
            <p:cNvPr id="16" name="TextBox 11"/>
            <p:cNvSpPr txBox="1">
              <a:spLocks noChangeArrowheads="1"/>
            </p:cNvSpPr>
            <p:nvPr/>
          </p:nvSpPr>
          <p:spPr bwMode="auto">
            <a:xfrm>
              <a:off x="1447800" y="6107113"/>
              <a:ext cx="1878013" cy="369887"/>
            </a:xfrm>
            <a:prstGeom prst="rect">
              <a:avLst/>
            </a:prstGeom>
            <a:noFill/>
            <a:ln w="9525">
              <a:noFill/>
              <a:miter lim="800000"/>
              <a:headEnd/>
              <a:tailEnd/>
            </a:ln>
          </p:spPr>
          <p:txBody>
            <a:bodyPr wrap="none">
              <a:spAutoFit/>
            </a:bodyPr>
            <a:lstStyle/>
            <a:p>
              <a:r>
                <a:rPr lang="en-US" altLang="zh-CN" dirty="0">
                  <a:solidFill>
                    <a:srgbClr val="796B51"/>
                  </a:solidFill>
                  <a:latin typeface="Calibri" pitchFamily="34" charset="0"/>
                </a:rPr>
                <a:t>[</a:t>
              </a:r>
              <a:r>
                <a:rPr lang="en-US" altLang="zh-CN" dirty="0" err="1">
                  <a:solidFill>
                    <a:srgbClr val="796B51"/>
                  </a:solidFill>
                  <a:latin typeface="Calibri" pitchFamily="34" charset="0"/>
                </a:rPr>
                <a:t>Mitra</a:t>
              </a:r>
              <a:r>
                <a:rPr lang="en-US" altLang="zh-CN" dirty="0">
                  <a:solidFill>
                    <a:srgbClr val="796B51"/>
                  </a:solidFill>
                  <a:latin typeface="Calibri" pitchFamily="34" charset="0"/>
                </a:rPr>
                <a:t> et al. 2006]</a:t>
              </a:r>
            </a:p>
          </p:txBody>
        </p:sp>
      </p:grpSp>
      <p:grpSp>
        <p:nvGrpSpPr>
          <p:cNvPr id="17" name="Group 16"/>
          <p:cNvGrpSpPr/>
          <p:nvPr/>
        </p:nvGrpSpPr>
        <p:grpSpPr>
          <a:xfrm>
            <a:off x="3578225" y="4430713"/>
            <a:ext cx="2441575" cy="2046287"/>
            <a:chOff x="3578225" y="4430713"/>
            <a:chExt cx="2441575" cy="2046287"/>
          </a:xfrm>
        </p:grpSpPr>
        <p:pic>
          <p:nvPicPr>
            <p:cNvPr id="18" name="Picture 13" descr="Screen shot 2011-03-30 at 9.34.12 PM.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78225" y="4430713"/>
              <a:ext cx="2441575" cy="1752600"/>
            </a:xfrm>
            <a:prstGeom prst="rect">
              <a:avLst/>
            </a:prstGeom>
            <a:noFill/>
            <a:ln w="9525">
              <a:noFill/>
              <a:miter lim="800000"/>
              <a:headEnd/>
              <a:tailEnd/>
            </a:ln>
          </p:spPr>
        </p:pic>
        <p:sp>
          <p:nvSpPr>
            <p:cNvPr id="19" name="TextBox 14"/>
            <p:cNvSpPr txBox="1">
              <a:spLocks noChangeArrowheads="1"/>
            </p:cNvSpPr>
            <p:nvPr/>
          </p:nvSpPr>
          <p:spPr bwMode="auto">
            <a:xfrm>
              <a:off x="3756025" y="6107113"/>
              <a:ext cx="2111375" cy="369887"/>
            </a:xfrm>
            <a:prstGeom prst="rect">
              <a:avLst/>
            </a:prstGeom>
            <a:noFill/>
            <a:ln w="9525">
              <a:noFill/>
              <a:miter lim="800000"/>
              <a:headEnd/>
              <a:tailEnd/>
            </a:ln>
          </p:spPr>
          <p:txBody>
            <a:bodyPr wrap="none">
              <a:spAutoFit/>
            </a:bodyPr>
            <a:lstStyle/>
            <a:p>
              <a:r>
                <a:rPr lang="en-US" altLang="zh-CN" dirty="0">
                  <a:solidFill>
                    <a:srgbClr val="796B51"/>
                  </a:solidFill>
                  <a:latin typeface="Calibri" pitchFamily="34" charset="0"/>
                </a:rPr>
                <a:t>[</a:t>
              </a:r>
              <a:r>
                <a:rPr lang="en-US" altLang="zh-CN" dirty="0" err="1">
                  <a:solidFill>
                    <a:srgbClr val="796B51"/>
                  </a:solidFill>
                  <a:latin typeface="Calibri" pitchFamily="34" charset="0"/>
                </a:rPr>
                <a:t>Podolak</a:t>
              </a:r>
              <a:r>
                <a:rPr lang="en-US" altLang="zh-CN" dirty="0">
                  <a:solidFill>
                    <a:srgbClr val="796B51"/>
                  </a:solidFill>
                  <a:latin typeface="Calibri" pitchFamily="34" charset="0"/>
                </a:rPr>
                <a:t> et al. 2006]</a:t>
              </a:r>
            </a:p>
          </p:txBody>
        </p:sp>
      </p:grpSp>
      <p:grpSp>
        <p:nvGrpSpPr>
          <p:cNvPr id="20" name="Group 19"/>
          <p:cNvGrpSpPr/>
          <p:nvPr/>
        </p:nvGrpSpPr>
        <p:grpSpPr>
          <a:xfrm>
            <a:off x="6172200" y="4379913"/>
            <a:ext cx="2154238" cy="2097087"/>
            <a:chOff x="6172200" y="4379913"/>
            <a:chExt cx="2154238" cy="2097087"/>
          </a:xfrm>
        </p:grpSpPr>
        <p:pic>
          <p:nvPicPr>
            <p:cNvPr id="21" name="Picture 16" descr="Screen shot 2011-03-30 at 9.39.15 P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72200" y="4379913"/>
              <a:ext cx="2154238" cy="1727200"/>
            </a:xfrm>
            <a:prstGeom prst="rect">
              <a:avLst/>
            </a:prstGeom>
            <a:noFill/>
            <a:ln w="9525">
              <a:noFill/>
              <a:miter lim="800000"/>
              <a:headEnd/>
              <a:tailEnd/>
            </a:ln>
          </p:spPr>
        </p:pic>
        <p:sp>
          <p:nvSpPr>
            <p:cNvPr id="22" name="TextBox 17"/>
            <p:cNvSpPr txBox="1">
              <a:spLocks noChangeArrowheads="1"/>
            </p:cNvSpPr>
            <p:nvPr/>
          </p:nvSpPr>
          <p:spPr bwMode="auto">
            <a:xfrm>
              <a:off x="6477000" y="6107113"/>
              <a:ext cx="1600200" cy="369887"/>
            </a:xfrm>
            <a:prstGeom prst="rect">
              <a:avLst/>
            </a:prstGeom>
            <a:noFill/>
            <a:ln w="9525">
              <a:noFill/>
              <a:miter lim="800000"/>
              <a:headEnd/>
              <a:tailEnd/>
            </a:ln>
          </p:spPr>
          <p:txBody>
            <a:bodyPr wrap="none">
              <a:spAutoFit/>
            </a:bodyPr>
            <a:lstStyle/>
            <a:p>
              <a:r>
                <a:rPr lang="en-US" altLang="zh-CN">
                  <a:solidFill>
                    <a:srgbClr val="796B51"/>
                  </a:solidFill>
                  <a:latin typeface="Calibri" pitchFamily="34" charset="0"/>
                </a:rPr>
                <a:t>[Xu et al. 2009]</a:t>
              </a:r>
            </a:p>
          </p:txBody>
        </p:sp>
      </p:grpSp>
    </p:spTree>
    <p:extLst>
      <p:ext uri="{BB962C8B-B14F-4D97-AF65-F5344CB8AC3E}">
        <p14:creationId xmlns:p14="http://schemas.microsoft.com/office/powerpoint/2010/main" val="18201290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Symmetry/regularity detection</a:t>
            </a:r>
          </a:p>
          <a:p>
            <a:pPr lvl="1"/>
            <a:r>
              <a:rPr lang="en-US" dirty="0" smtClean="0">
                <a:solidFill>
                  <a:schemeClr val="bg2">
                    <a:lumMod val="65000"/>
                  </a:schemeClr>
                </a:solidFill>
              </a:rPr>
              <a:t>Global or isolated partial symmetries</a:t>
            </a:r>
          </a:p>
          <a:p>
            <a:pPr lvl="1"/>
            <a:r>
              <a:rPr lang="en-US" dirty="0" smtClean="0"/>
              <a:t>Compound structural regularities</a:t>
            </a:r>
            <a:endParaRPr lang="en-US" dirty="0"/>
          </a:p>
        </p:txBody>
      </p:sp>
      <p:grpSp>
        <p:nvGrpSpPr>
          <p:cNvPr id="3" name="Group 2"/>
          <p:cNvGrpSpPr/>
          <p:nvPr/>
        </p:nvGrpSpPr>
        <p:grpSpPr>
          <a:xfrm>
            <a:off x="1295400" y="2590800"/>
            <a:ext cx="6629400" cy="3417888"/>
            <a:chOff x="1295400" y="2590800"/>
            <a:chExt cx="6629400" cy="3417888"/>
          </a:xfrm>
        </p:grpSpPr>
        <p:pic>
          <p:nvPicPr>
            <p:cNvPr id="23" name="Picture 2" descr="Screen shot 2011-03-30 at 9.46.43 PM.png"/>
            <p:cNvPicPr>
              <a:picLocks noChangeAspect="1"/>
            </p:cNvPicPr>
            <p:nvPr/>
          </p:nvPicPr>
          <p:blipFill>
            <a:blip r:embed="rId3"/>
            <a:srcRect/>
            <a:stretch>
              <a:fillRect/>
            </a:stretch>
          </p:blipFill>
          <p:spPr bwMode="auto">
            <a:xfrm>
              <a:off x="1295400" y="2590800"/>
              <a:ext cx="6629400" cy="3028950"/>
            </a:xfrm>
            <a:prstGeom prst="rect">
              <a:avLst/>
            </a:prstGeom>
            <a:noFill/>
            <a:ln w="9525">
              <a:noFill/>
              <a:miter lim="800000"/>
              <a:headEnd/>
              <a:tailEnd/>
            </a:ln>
          </p:spPr>
        </p:pic>
        <p:sp>
          <p:nvSpPr>
            <p:cNvPr id="24" name="TextBox 3"/>
            <p:cNvSpPr txBox="1">
              <a:spLocks noChangeArrowheads="1"/>
            </p:cNvSpPr>
            <p:nvPr/>
          </p:nvSpPr>
          <p:spPr bwMode="auto">
            <a:xfrm>
              <a:off x="3657600" y="5638800"/>
              <a:ext cx="1866900" cy="369888"/>
            </a:xfrm>
            <a:prstGeom prst="rect">
              <a:avLst/>
            </a:prstGeom>
            <a:noFill/>
            <a:ln w="9525">
              <a:noFill/>
              <a:miter lim="800000"/>
              <a:headEnd/>
              <a:tailEnd/>
            </a:ln>
          </p:spPr>
          <p:txBody>
            <a:bodyPr wrap="none">
              <a:spAutoFit/>
            </a:bodyPr>
            <a:lstStyle/>
            <a:p>
              <a:r>
                <a:rPr lang="en-US" altLang="zh-CN">
                  <a:solidFill>
                    <a:srgbClr val="796B51"/>
                  </a:solidFill>
                  <a:latin typeface="Calibri" pitchFamily="34" charset="0"/>
                </a:rPr>
                <a:t>[Pauly et al. 2008]</a:t>
              </a:r>
            </a:p>
          </p:txBody>
        </p:sp>
      </p:grpSp>
    </p:spTree>
    <p:extLst>
      <p:ext uri="{BB962C8B-B14F-4D97-AF65-F5344CB8AC3E}">
        <p14:creationId xmlns:p14="http://schemas.microsoft.com/office/powerpoint/2010/main" val="16158687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Symmetry-aware processing</a:t>
            </a:r>
            <a:endParaRPr lang="en-US" dirty="0"/>
          </a:p>
        </p:txBody>
      </p:sp>
      <p:grpSp>
        <p:nvGrpSpPr>
          <p:cNvPr id="15" name="Group 14"/>
          <p:cNvGrpSpPr/>
          <p:nvPr/>
        </p:nvGrpSpPr>
        <p:grpSpPr>
          <a:xfrm>
            <a:off x="1921329" y="1521165"/>
            <a:ext cx="2498271" cy="2590579"/>
            <a:chOff x="1921329" y="1521165"/>
            <a:chExt cx="2498271" cy="2590579"/>
          </a:xfrm>
        </p:grpSpPr>
        <p:pic>
          <p:nvPicPr>
            <p:cNvPr id="4" name="Picture 2" descr="Screen shot 2011-03-30 at 9.51.42 PM.png"/>
            <p:cNvPicPr>
              <a:picLocks noChangeAspect="1"/>
            </p:cNvPicPr>
            <p:nvPr/>
          </p:nvPicPr>
          <p:blipFill>
            <a:blip r:embed="rId3"/>
            <a:srcRect/>
            <a:stretch>
              <a:fillRect/>
            </a:stretch>
          </p:blipFill>
          <p:spPr bwMode="auto">
            <a:xfrm>
              <a:off x="1921329" y="1521165"/>
              <a:ext cx="2498271" cy="2195568"/>
            </a:xfrm>
            <a:prstGeom prst="rect">
              <a:avLst/>
            </a:prstGeom>
            <a:noFill/>
            <a:ln w="9525">
              <a:noFill/>
              <a:miter lim="800000"/>
              <a:headEnd/>
              <a:tailEnd/>
            </a:ln>
          </p:spPr>
        </p:pic>
        <p:sp>
          <p:nvSpPr>
            <p:cNvPr id="5" name="TextBox 3"/>
            <p:cNvSpPr txBox="1">
              <a:spLocks noChangeArrowheads="1"/>
            </p:cNvSpPr>
            <p:nvPr/>
          </p:nvSpPr>
          <p:spPr bwMode="auto">
            <a:xfrm>
              <a:off x="2079650" y="3742412"/>
              <a:ext cx="2111350" cy="369332"/>
            </a:xfrm>
            <a:prstGeom prst="rect">
              <a:avLst/>
            </a:prstGeom>
            <a:noFill/>
            <a:ln w="9525">
              <a:noFill/>
              <a:miter lim="800000"/>
              <a:headEnd/>
              <a:tailEnd/>
            </a:ln>
          </p:spPr>
          <p:txBody>
            <a:bodyPr wrap="none">
              <a:spAutoFit/>
            </a:bodyPr>
            <a:lstStyle/>
            <a:p>
              <a:r>
                <a:rPr lang="en-US" altLang="zh-CN" dirty="0">
                  <a:solidFill>
                    <a:srgbClr val="796B51"/>
                  </a:solidFill>
                  <a:latin typeface="Calibri" pitchFamily="34" charset="0"/>
                </a:rPr>
                <a:t>[</a:t>
              </a:r>
              <a:r>
                <a:rPr lang="en-US" altLang="zh-CN" dirty="0" err="1">
                  <a:solidFill>
                    <a:srgbClr val="796B51"/>
                  </a:solidFill>
                  <a:latin typeface="Calibri" pitchFamily="34" charset="0"/>
                </a:rPr>
                <a:t>Podolak</a:t>
              </a:r>
              <a:r>
                <a:rPr lang="en-US" altLang="zh-CN" dirty="0">
                  <a:solidFill>
                    <a:srgbClr val="796B51"/>
                  </a:solidFill>
                  <a:latin typeface="Calibri" pitchFamily="34" charset="0"/>
                </a:rPr>
                <a:t> et al. 2006]</a:t>
              </a:r>
            </a:p>
          </p:txBody>
        </p:sp>
      </p:grpSp>
      <p:grpSp>
        <p:nvGrpSpPr>
          <p:cNvPr id="16" name="Group 15"/>
          <p:cNvGrpSpPr/>
          <p:nvPr/>
        </p:nvGrpSpPr>
        <p:grpSpPr>
          <a:xfrm>
            <a:off x="4800600" y="1676400"/>
            <a:ext cx="2514600" cy="2412387"/>
            <a:chOff x="4800600" y="1676400"/>
            <a:chExt cx="2514600" cy="2412387"/>
          </a:xfrm>
        </p:grpSpPr>
        <p:pic>
          <p:nvPicPr>
            <p:cNvPr id="7" name="Picture 5" descr="Screen shot 2011-03-30 at 9.55.27 PM.png"/>
            <p:cNvPicPr>
              <a:picLocks noChangeAspect="1"/>
            </p:cNvPicPr>
            <p:nvPr/>
          </p:nvPicPr>
          <p:blipFill>
            <a:blip r:embed="rId4"/>
            <a:srcRect/>
            <a:stretch>
              <a:fillRect/>
            </a:stretch>
          </p:blipFill>
          <p:spPr bwMode="auto">
            <a:xfrm>
              <a:off x="4800600" y="1676400"/>
              <a:ext cx="2514600" cy="2043055"/>
            </a:xfrm>
            <a:prstGeom prst="rect">
              <a:avLst/>
            </a:prstGeom>
            <a:noFill/>
            <a:ln w="9525">
              <a:noFill/>
              <a:miter lim="800000"/>
              <a:headEnd/>
              <a:tailEnd/>
            </a:ln>
          </p:spPr>
        </p:pic>
        <p:sp>
          <p:nvSpPr>
            <p:cNvPr id="8" name="TextBox 6"/>
            <p:cNvSpPr txBox="1">
              <a:spLocks noChangeArrowheads="1"/>
            </p:cNvSpPr>
            <p:nvPr/>
          </p:nvSpPr>
          <p:spPr bwMode="auto">
            <a:xfrm>
              <a:off x="5181600" y="3719455"/>
              <a:ext cx="1600318" cy="369332"/>
            </a:xfrm>
            <a:prstGeom prst="rect">
              <a:avLst/>
            </a:prstGeom>
            <a:noFill/>
            <a:ln w="9525">
              <a:noFill/>
              <a:miter lim="800000"/>
              <a:headEnd/>
              <a:tailEnd/>
            </a:ln>
          </p:spPr>
          <p:txBody>
            <a:bodyPr wrap="none">
              <a:spAutoFit/>
            </a:bodyPr>
            <a:lstStyle/>
            <a:p>
              <a:r>
                <a:rPr lang="en-US" altLang="zh-CN" dirty="0">
                  <a:solidFill>
                    <a:srgbClr val="796B51"/>
                  </a:solidFill>
                  <a:latin typeface="Calibri" pitchFamily="34" charset="0"/>
                </a:rPr>
                <a:t>[</a:t>
              </a:r>
              <a:r>
                <a:rPr lang="en-US" altLang="zh-CN" dirty="0" err="1">
                  <a:solidFill>
                    <a:srgbClr val="796B51"/>
                  </a:solidFill>
                  <a:latin typeface="Calibri" pitchFamily="34" charset="0"/>
                </a:rPr>
                <a:t>Xu</a:t>
              </a:r>
              <a:r>
                <a:rPr lang="en-US" altLang="zh-CN" dirty="0">
                  <a:solidFill>
                    <a:srgbClr val="796B51"/>
                  </a:solidFill>
                  <a:latin typeface="Calibri" pitchFamily="34" charset="0"/>
                </a:rPr>
                <a:t> et al. 2009]</a:t>
              </a:r>
            </a:p>
          </p:txBody>
        </p:sp>
      </p:grpSp>
      <p:grpSp>
        <p:nvGrpSpPr>
          <p:cNvPr id="18" name="Group 17"/>
          <p:cNvGrpSpPr/>
          <p:nvPr/>
        </p:nvGrpSpPr>
        <p:grpSpPr>
          <a:xfrm>
            <a:off x="4852987" y="4114800"/>
            <a:ext cx="2538413" cy="2521643"/>
            <a:chOff x="4852987" y="4114800"/>
            <a:chExt cx="2538413" cy="2521643"/>
          </a:xfrm>
        </p:grpSpPr>
        <p:pic>
          <p:nvPicPr>
            <p:cNvPr id="10" name="Picture 15" descr="Screen shot 2011-03-30 at 10.05.43 P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52987" y="4114800"/>
              <a:ext cx="2538413" cy="2232764"/>
            </a:xfrm>
            <a:prstGeom prst="rect">
              <a:avLst/>
            </a:prstGeom>
            <a:noFill/>
            <a:ln w="9525">
              <a:noFill/>
              <a:miter lim="800000"/>
              <a:headEnd/>
              <a:tailEnd/>
            </a:ln>
          </p:spPr>
        </p:pic>
        <p:sp>
          <p:nvSpPr>
            <p:cNvPr id="11" name="TextBox 16"/>
            <p:cNvSpPr txBox="1">
              <a:spLocks noChangeArrowheads="1"/>
            </p:cNvSpPr>
            <p:nvPr/>
          </p:nvSpPr>
          <p:spPr bwMode="auto">
            <a:xfrm>
              <a:off x="5285325" y="6267111"/>
              <a:ext cx="1877475" cy="369332"/>
            </a:xfrm>
            <a:prstGeom prst="rect">
              <a:avLst/>
            </a:prstGeom>
            <a:noFill/>
            <a:ln w="9525">
              <a:noFill/>
              <a:miter lim="800000"/>
              <a:headEnd/>
              <a:tailEnd/>
            </a:ln>
          </p:spPr>
          <p:txBody>
            <a:bodyPr wrap="none">
              <a:spAutoFit/>
            </a:bodyPr>
            <a:lstStyle/>
            <a:p>
              <a:r>
                <a:rPr lang="en-US" altLang="zh-CN" dirty="0">
                  <a:solidFill>
                    <a:srgbClr val="796B51"/>
                  </a:solidFill>
                  <a:latin typeface="Calibri" pitchFamily="34" charset="0"/>
                </a:rPr>
                <a:t>[</a:t>
              </a:r>
              <a:r>
                <a:rPr lang="en-US" altLang="zh-CN" dirty="0" err="1">
                  <a:solidFill>
                    <a:srgbClr val="796B51"/>
                  </a:solidFill>
                  <a:latin typeface="Calibri" pitchFamily="34" charset="0"/>
                </a:rPr>
                <a:t>Mitra</a:t>
              </a:r>
              <a:r>
                <a:rPr lang="en-US" altLang="zh-CN" dirty="0">
                  <a:solidFill>
                    <a:srgbClr val="796B51"/>
                  </a:solidFill>
                  <a:latin typeface="Calibri" pitchFamily="34" charset="0"/>
                </a:rPr>
                <a:t> et al. 2010]</a:t>
              </a:r>
            </a:p>
          </p:txBody>
        </p:sp>
      </p:grpSp>
      <p:grpSp>
        <p:nvGrpSpPr>
          <p:cNvPr id="17" name="Group 16"/>
          <p:cNvGrpSpPr/>
          <p:nvPr/>
        </p:nvGrpSpPr>
        <p:grpSpPr>
          <a:xfrm>
            <a:off x="1752600" y="4190998"/>
            <a:ext cx="2819400" cy="2493092"/>
            <a:chOff x="1752600" y="4190998"/>
            <a:chExt cx="2819400" cy="2493092"/>
          </a:xfrm>
        </p:grpSpPr>
        <p:pic>
          <p:nvPicPr>
            <p:cNvPr id="13" name="Picture 19" descr="Screen shot 2011-03-30 at 10.09.12 PM.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52600" y="4190998"/>
              <a:ext cx="2819400" cy="2123761"/>
            </a:xfrm>
            <a:prstGeom prst="rect">
              <a:avLst/>
            </a:prstGeom>
            <a:noFill/>
            <a:ln w="9525">
              <a:noFill/>
              <a:miter lim="800000"/>
              <a:headEnd/>
              <a:tailEnd/>
            </a:ln>
          </p:spPr>
        </p:pic>
        <p:sp>
          <p:nvSpPr>
            <p:cNvPr id="14" name="TextBox 20"/>
            <p:cNvSpPr txBox="1">
              <a:spLocks noChangeArrowheads="1"/>
            </p:cNvSpPr>
            <p:nvPr/>
          </p:nvSpPr>
          <p:spPr bwMode="auto">
            <a:xfrm>
              <a:off x="2365922" y="6314759"/>
              <a:ext cx="1672678" cy="369331"/>
            </a:xfrm>
            <a:prstGeom prst="rect">
              <a:avLst/>
            </a:prstGeom>
            <a:noFill/>
            <a:ln w="9525">
              <a:noFill/>
              <a:miter lim="800000"/>
              <a:headEnd/>
              <a:tailEnd/>
            </a:ln>
          </p:spPr>
          <p:txBody>
            <a:bodyPr wrap="none">
              <a:spAutoFit/>
            </a:bodyPr>
            <a:lstStyle/>
            <a:p>
              <a:r>
                <a:rPr lang="en-US" altLang="zh-CN" dirty="0">
                  <a:solidFill>
                    <a:srgbClr val="796B51"/>
                  </a:solidFill>
                  <a:latin typeface="Calibri" pitchFamily="34" charset="0"/>
                </a:rPr>
                <a:t>[Gal et al. 2009]</a:t>
              </a:r>
            </a:p>
          </p:txBody>
        </p:sp>
      </p:grpSp>
    </p:spTree>
    <p:extLst>
      <p:ext uri="{BB962C8B-B14F-4D97-AF65-F5344CB8AC3E}">
        <p14:creationId xmlns:p14="http://schemas.microsoft.com/office/powerpoint/2010/main" val="2580581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Symmetry-based hierarchical structures</a:t>
            </a:r>
          </a:p>
          <a:p>
            <a:pPr lvl="1"/>
            <a:r>
              <a:rPr lang="en-US" dirty="0" smtClean="0"/>
              <a:t>Structuring 3D geometry [Martinet 2007]</a:t>
            </a:r>
          </a:p>
        </p:txBody>
      </p:sp>
      <p:pic>
        <p:nvPicPr>
          <p:cNvPr id="3" name="Picture 2" descr="Screen shot 2011-04-05 at 2.59.4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2133600"/>
            <a:ext cx="5562600" cy="1381189"/>
          </a:xfrm>
          <a:prstGeom prst="rect">
            <a:avLst/>
          </a:prstGeom>
        </p:spPr>
      </p:pic>
      <p:pic>
        <p:nvPicPr>
          <p:cNvPr id="4" name="Picture 3" descr="Screen shot 2011-04-05 at 3.00.5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1200" y="3505200"/>
            <a:ext cx="5692221" cy="3078647"/>
          </a:xfrm>
          <a:prstGeom prst="rect">
            <a:avLst/>
          </a:prstGeom>
        </p:spPr>
      </p:pic>
    </p:spTree>
    <p:extLst>
      <p:ext uri="{BB962C8B-B14F-4D97-AF65-F5344CB8AC3E}">
        <p14:creationId xmlns:p14="http://schemas.microsoft.com/office/powerpoint/2010/main" val="1200749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par>
                                <p:cTn id="12" presetID="9"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Symmetry-based hierarchical structures</a:t>
            </a:r>
          </a:p>
          <a:p>
            <a:pPr lvl="1"/>
            <a:r>
              <a:rPr lang="en-US" dirty="0" smtClean="0"/>
              <a:t>Folding meshes [</a:t>
            </a:r>
            <a:r>
              <a:rPr lang="en-US" dirty="0" err="1" smtClean="0"/>
              <a:t>Simari</a:t>
            </a:r>
            <a:r>
              <a:rPr lang="en-US" dirty="0" smtClean="0"/>
              <a:t> et al. 2006]</a:t>
            </a:r>
            <a:endParaRPr lang="en-US" dirty="0"/>
          </a:p>
        </p:txBody>
      </p:sp>
      <p:pic>
        <p:nvPicPr>
          <p:cNvPr id="4" name="Picture 8" descr="Screen shot 2011-03-30 at 10.38.32 PM.png"/>
          <p:cNvPicPr>
            <a:picLocks noChangeAspect="1"/>
          </p:cNvPicPr>
          <p:nvPr/>
        </p:nvPicPr>
        <p:blipFill>
          <a:blip r:embed="rId3"/>
          <a:srcRect/>
          <a:stretch>
            <a:fillRect/>
          </a:stretch>
        </p:blipFill>
        <p:spPr bwMode="auto">
          <a:xfrm>
            <a:off x="2316163" y="2286000"/>
            <a:ext cx="2209990" cy="3512080"/>
          </a:xfrm>
          <a:prstGeom prst="rect">
            <a:avLst/>
          </a:prstGeom>
          <a:noFill/>
          <a:ln w="9525">
            <a:noFill/>
            <a:miter lim="800000"/>
            <a:headEnd/>
            <a:tailEnd/>
          </a:ln>
        </p:spPr>
      </p:pic>
      <p:pic>
        <p:nvPicPr>
          <p:cNvPr id="5" name="Picture 9" descr="Screen shot 2011-03-30 at 10.39.18 PM.png"/>
          <p:cNvPicPr>
            <a:picLocks noChangeAspect="1"/>
          </p:cNvPicPr>
          <p:nvPr/>
        </p:nvPicPr>
        <p:blipFill>
          <a:blip r:embed="rId4"/>
          <a:srcRect/>
          <a:stretch>
            <a:fillRect/>
          </a:stretch>
        </p:blipFill>
        <p:spPr bwMode="auto">
          <a:xfrm>
            <a:off x="4602360" y="3219804"/>
            <a:ext cx="2712840" cy="1892429"/>
          </a:xfrm>
          <a:prstGeom prst="rect">
            <a:avLst/>
          </a:prstGeom>
          <a:noFill/>
          <a:ln w="9525">
            <a:noFill/>
            <a:miter lim="800000"/>
            <a:headEnd/>
            <a:tailEnd/>
          </a:ln>
        </p:spPr>
      </p:pic>
    </p:spTree>
    <p:extLst>
      <p:ext uri="{BB962C8B-B14F-4D97-AF65-F5344CB8AC3E}">
        <p14:creationId xmlns:p14="http://schemas.microsoft.com/office/powerpoint/2010/main" val="822902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EG2011">
      <a:dk1>
        <a:srgbClr val="2C67B1"/>
      </a:dk1>
      <a:lt1>
        <a:srgbClr val="F2F2F2"/>
      </a:lt1>
      <a:dk2>
        <a:srgbClr val="18424D"/>
      </a:dk2>
      <a:lt2>
        <a:srgbClr val="FFFFFF"/>
      </a:lt2>
      <a:accent1>
        <a:srgbClr val="548DD4"/>
      </a:accent1>
      <a:accent2>
        <a:srgbClr val="17365D"/>
      </a:accent2>
      <a:accent3>
        <a:srgbClr val="92CDDC"/>
      </a:accent3>
      <a:accent4>
        <a:srgbClr val="31859B"/>
      </a:accent4>
      <a:accent5>
        <a:srgbClr val="B2A2C7"/>
      </a:accent5>
      <a:accent6>
        <a:srgbClr val="5F497A"/>
      </a:accent6>
      <a:hlink>
        <a:srgbClr val="FAC08F"/>
      </a:hlink>
      <a:folHlink>
        <a:srgbClr val="E36C0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6142</TotalTime>
  <Words>3112</Words>
  <Application>Microsoft Macintosh PowerPoint</Application>
  <PresentationFormat>On-screen Show (4:3)</PresentationFormat>
  <Paragraphs>208</Paragraphs>
  <Slides>32</Slides>
  <Notes>30</Notes>
  <HiddenSlides>0</HiddenSlides>
  <MMClips>6</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Symmetry Hierarchy of Man-Made Objects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tHI8S</dc:title>
  <dc:creator>Jonathan</dc:creator>
  <cp:lastModifiedBy>Eric Wong</cp:lastModifiedBy>
  <cp:revision>809</cp:revision>
  <dcterms:created xsi:type="dcterms:W3CDTF">2006-08-16T00:00:00Z</dcterms:created>
  <dcterms:modified xsi:type="dcterms:W3CDTF">2011-04-09T17:08:37Z</dcterms:modified>
</cp:coreProperties>
</file>